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80" r:id="rId3"/>
    <p:sldId id="281" r:id="rId4"/>
    <p:sldId id="257" r:id="rId5"/>
    <p:sldId id="258" r:id="rId6"/>
    <p:sldId id="259" r:id="rId7"/>
    <p:sldId id="260" r:id="rId8"/>
    <p:sldId id="261" r:id="rId9"/>
    <p:sldId id="262" r:id="rId10"/>
    <p:sldId id="263" r:id="rId11"/>
    <p:sldId id="264" r:id="rId12"/>
    <p:sldId id="265" r:id="rId13"/>
    <p:sldId id="266" r:id="rId14"/>
    <p:sldId id="267" r:id="rId15"/>
    <p:sldId id="268" r:id="rId16"/>
    <p:sldId id="270" r:id="rId17"/>
    <p:sldId id="279" r:id="rId18"/>
    <p:sldId id="278" r:id="rId19"/>
    <p:sldId id="271" r:id="rId20"/>
    <p:sldId id="272" r:id="rId21"/>
    <p:sldId id="273" r:id="rId22"/>
    <p:sldId id="274" r:id="rId23"/>
    <p:sldId id="275" r:id="rId24"/>
    <p:sldId id="276" r:id="rId25"/>
    <p:sldId id="277"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8" r:id="rId52"/>
    <p:sldId id="307"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5A4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4660"/>
  </p:normalViewPr>
  <p:slideViewPr>
    <p:cSldViewPr>
      <p:cViewPr varScale="1">
        <p:scale>
          <a:sx n="88" d="100"/>
          <a:sy n="88" d="100"/>
        </p:scale>
        <p:origin x="-14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1C6F6D-497B-42A9-9100-8EB39628B103}" type="datetimeFigureOut">
              <a:rPr lang="en-US" smtClean="0"/>
              <a:pPr/>
              <a:t>12/10/2012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57BDAC-F07C-42CF-92B8-9FD467F731E3}"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57BDAC-F07C-42CF-92B8-9FD467F731E3}"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57BDAC-F07C-42CF-92B8-9FD467F731E3}" type="slidenum">
              <a:rPr lang="en-US" smtClean="0"/>
              <a:pPr/>
              <a:t>38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3D7CF-F1E8-416A-8D9B-1FF93F754FCF}" type="datetimeFigureOut">
              <a:rPr lang="en-US" smtClean="0"/>
              <a:pPr/>
              <a:t>12/10/2012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31A63BE-6522-47E1-8461-7E4EDDBF5D3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75000"/>
            <a:alpha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93D7CF-F1E8-416A-8D9B-1FF93F754FCF}" type="datetimeFigureOut">
              <a:rPr lang="en-US" smtClean="0"/>
              <a:pPr/>
              <a:t>12/10/2012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1A63BE-6522-47E1-8461-7E4EDDBF5D3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219200"/>
            <a:ext cx="8229600" cy="1470025"/>
          </a:xfrm>
        </p:spPr>
        <p:txBody>
          <a:bodyPr/>
          <a:lstStyle/>
          <a:p>
            <a:r>
              <a:rPr lang="en-US" smtClean="0">
                <a:solidFill>
                  <a:schemeClr val="accent2">
                    <a:lumMod val="40000"/>
                    <a:lumOff val="60000"/>
                  </a:schemeClr>
                </a:solidFill>
              </a:rPr>
              <a:t>The Renaissance and Reformation</a:t>
            </a:r>
            <a:endParaRPr lang="en-US" dirty="0">
              <a:solidFill>
                <a:schemeClr val="accent2">
                  <a:lumMod val="40000"/>
                  <a:lumOff val="60000"/>
                </a:schemeClr>
              </a:solidFill>
            </a:endParaRPr>
          </a:p>
        </p:txBody>
      </p:sp>
      <p:sp>
        <p:nvSpPr>
          <p:cNvPr id="3" name="Subtitle 2"/>
          <p:cNvSpPr>
            <a:spLocks noGrp="1"/>
          </p:cNvSpPr>
          <p:nvPr>
            <p:ph type="subTitle" idx="1"/>
          </p:nvPr>
        </p:nvSpPr>
        <p:spPr/>
        <p:txBody>
          <a:bodyPr/>
          <a:lstStyle/>
          <a:p>
            <a:r>
              <a:rPr lang="en-US" dirty="0" smtClean="0">
                <a:solidFill>
                  <a:schemeClr val="bg1"/>
                </a:solidFill>
              </a:rPr>
              <a:t>Pages 558-575</a:t>
            </a:r>
            <a:endParaRPr lang="en-US"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3581400" cy="1143000"/>
          </a:xfrm>
        </p:spPr>
        <p:txBody>
          <a:bodyPr>
            <a:normAutofit fontScale="90000"/>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2332037"/>
            <a:ext cx="8229600" cy="4525963"/>
          </a:xfrm>
        </p:spPr>
        <p:txBody>
          <a:bodyPr>
            <a:normAutofit fontScale="92500"/>
          </a:bodyPr>
          <a:lstStyle/>
          <a:p>
            <a:r>
              <a:rPr lang="en-US" dirty="0" smtClean="0">
                <a:solidFill>
                  <a:schemeClr val="accent2">
                    <a:lumMod val="40000"/>
                    <a:lumOff val="60000"/>
                  </a:schemeClr>
                </a:solidFill>
              </a:rPr>
              <a:t>Florence, Italy</a:t>
            </a:r>
          </a:p>
          <a:p>
            <a:pPr lvl="1"/>
            <a:r>
              <a:rPr lang="en-US" dirty="0" smtClean="0">
                <a:solidFill>
                  <a:schemeClr val="accent2">
                    <a:lumMod val="40000"/>
                    <a:lumOff val="60000"/>
                  </a:schemeClr>
                </a:solidFill>
              </a:rPr>
              <a:t>Wool trade started off as Florence’s primary industry. </a:t>
            </a:r>
          </a:p>
          <a:p>
            <a:pPr lvl="1"/>
            <a:r>
              <a:rPr lang="en-US" dirty="0" smtClean="0">
                <a:solidFill>
                  <a:schemeClr val="accent2">
                    <a:lumMod val="40000"/>
                    <a:lumOff val="60000"/>
                  </a:schemeClr>
                </a:solidFill>
              </a:rPr>
              <a:t>Banking soon became a focus in Florence’s economy. </a:t>
            </a:r>
          </a:p>
          <a:p>
            <a:pPr lvl="1"/>
            <a:r>
              <a:rPr lang="en-US" dirty="0" smtClean="0">
                <a:solidFill>
                  <a:schemeClr val="accent2">
                    <a:lumMod val="40000"/>
                    <a:lumOff val="60000"/>
                  </a:schemeClr>
                </a:solidFill>
              </a:rPr>
              <a:t>People from all over Europe kept their money in Florence banks. </a:t>
            </a:r>
          </a:p>
          <a:p>
            <a:pPr lvl="1"/>
            <a:r>
              <a:rPr lang="en-US" dirty="0" smtClean="0">
                <a:solidFill>
                  <a:schemeClr val="accent2">
                    <a:lumMod val="40000"/>
                    <a:lumOff val="60000"/>
                  </a:schemeClr>
                </a:solidFill>
              </a:rPr>
              <a:t>Bankers would make money by giving out loans. If someone takes out a loan they must pay a percentage of the money they borrowed back to the bank in the form of interest. </a:t>
            </a:r>
          </a:p>
          <a:p>
            <a:pPr lvl="2"/>
            <a:r>
              <a:rPr lang="en-US" dirty="0" smtClean="0">
                <a:solidFill>
                  <a:schemeClr val="accent2">
                    <a:lumMod val="40000"/>
                    <a:lumOff val="60000"/>
                  </a:schemeClr>
                </a:solidFill>
              </a:rPr>
              <a:t>Example: Borrow $100/10% Interest/Pay back $110</a:t>
            </a:r>
          </a:p>
        </p:txBody>
      </p:sp>
      <p:pic>
        <p:nvPicPr>
          <p:cNvPr id="18434" name="Picture 2" descr="http://3.bp.blogspot.com/-KJ8lsPzFb1k/Tu9MRjKuQLI/AAAAAAAAAus/gZcPUyD3wuE/s1600/The+usurers+Marinus+van+Reymerswaele.jpg"/>
          <p:cNvPicPr>
            <a:picLocks noChangeAspect="1" noChangeArrowheads="1"/>
          </p:cNvPicPr>
          <p:nvPr/>
        </p:nvPicPr>
        <p:blipFill>
          <a:blip r:embed="rId2" cstate="print"/>
          <a:srcRect t="17337"/>
          <a:stretch>
            <a:fillRect/>
          </a:stretch>
        </p:blipFill>
        <p:spPr bwMode="auto">
          <a:xfrm>
            <a:off x="5638800" y="304800"/>
            <a:ext cx="2409825" cy="2543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1524000"/>
            <a:ext cx="7010400" cy="5334000"/>
          </a:xfrm>
        </p:spPr>
        <p:txBody>
          <a:bodyPr/>
          <a:lstStyle/>
          <a:p>
            <a:r>
              <a:rPr lang="en-US" dirty="0" smtClean="0">
                <a:solidFill>
                  <a:schemeClr val="accent2">
                    <a:lumMod val="40000"/>
                    <a:lumOff val="60000"/>
                  </a:schemeClr>
                </a:solidFill>
              </a:rPr>
              <a:t>During this time the richest family often ruled the government. </a:t>
            </a:r>
          </a:p>
          <a:p>
            <a:r>
              <a:rPr lang="en-US" dirty="0" smtClean="0">
                <a:solidFill>
                  <a:schemeClr val="accent2">
                    <a:lumMod val="40000"/>
                    <a:lumOff val="60000"/>
                  </a:schemeClr>
                </a:solidFill>
              </a:rPr>
              <a:t>The Medici family was the richest banking family in Florence. </a:t>
            </a:r>
          </a:p>
          <a:p>
            <a:r>
              <a:rPr lang="en-US" dirty="0" smtClean="0">
                <a:solidFill>
                  <a:schemeClr val="accent2">
                    <a:lumMod val="40000"/>
                    <a:lumOff val="60000"/>
                  </a:schemeClr>
                </a:solidFill>
              </a:rPr>
              <a:t>Cosimo de’Medici was the head of the family and ruled the government. </a:t>
            </a:r>
          </a:p>
          <a:p>
            <a:r>
              <a:rPr lang="en-US" dirty="0" smtClean="0">
                <a:solidFill>
                  <a:schemeClr val="accent2">
                    <a:lumMod val="40000"/>
                    <a:lumOff val="60000"/>
                  </a:schemeClr>
                </a:solidFill>
              </a:rPr>
              <a:t>He wanted Florence to be the best and most beautiful town. </a:t>
            </a:r>
            <a:endParaRPr lang="en-US" dirty="0">
              <a:solidFill>
                <a:schemeClr val="accent2">
                  <a:lumMod val="40000"/>
                  <a:lumOff val="60000"/>
                </a:schemeClr>
              </a:solidFill>
            </a:endParaRPr>
          </a:p>
        </p:txBody>
      </p:sp>
      <p:pic>
        <p:nvPicPr>
          <p:cNvPr id="17410" name="Picture 2" descr="http://upload.wikimedia.org/wikipedia/commons/thumb/f/fa/Cosimo_di_Medici_(Bronzino).jpg/220px-Cosimo_di_Medici_(Bronzino).jpg"/>
          <p:cNvPicPr>
            <a:picLocks noChangeAspect="1" noChangeArrowheads="1"/>
          </p:cNvPicPr>
          <p:nvPr/>
        </p:nvPicPr>
        <p:blipFill>
          <a:blip r:embed="rId2" cstate="print"/>
          <a:srcRect/>
          <a:stretch>
            <a:fillRect/>
          </a:stretch>
        </p:blipFill>
        <p:spPr bwMode="auto">
          <a:xfrm>
            <a:off x="6858000" y="1905000"/>
            <a:ext cx="2095500" cy="26098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228600" y="990600"/>
            <a:ext cx="8229600" cy="4525963"/>
          </a:xfrm>
        </p:spPr>
        <p:txBody>
          <a:bodyPr/>
          <a:lstStyle/>
          <a:p>
            <a:r>
              <a:rPr lang="en-US" dirty="0" smtClean="0">
                <a:solidFill>
                  <a:schemeClr val="accent2">
                    <a:lumMod val="40000"/>
                    <a:lumOff val="60000"/>
                  </a:schemeClr>
                </a:solidFill>
              </a:rPr>
              <a:t>Cosimo de’ Medici did the following to improve his town and make it the best in the world.</a:t>
            </a:r>
          </a:p>
          <a:p>
            <a:pPr lvl="1"/>
            <a:r>
              <a:rPr lang="en-US" dirty="0" smtClean="0">
                <a:solidFill>
                  <a:schemeClr val="accent2">
                    <a:lumMod val="40000"/>
                    <a:lumOff val="60000"/>
                  </a:schemeClr>
                </a:solidFill>
              </a:rPr>
              <a:t>Hired artists to decorate the palace</a:t>
            </a:r>
          </a:p>
          <a:p>
            <a:pPr lvl="1"/>
            <a:r>
              <a:rPr lang="en-US" dirty="0" smtClean="0">
                <a:solidFill>
                  <a:schemeClr val="accent2">
                    <a:lumMod val="40000"/>
                    <a:lumOff val="60000"/>
                  </a:schemeClr>
                </a:solidFill>
              </a:rPr>
              <a:t>Paid architects to redesign buildings in Florence</a:t>
            </a:r>
          </a:p>
          <a:p>
            <a:pPr lvl="1"/>
            <a:r>
              <a:rPr lang="en-US" dirty="0" smtClean="0">
                <a:solidFill>
                  <a:schemeClr val="accent2">
                    <a:lumMod val="40000"/>
                    <a:lumOff val="60000"/>
                  </a:schemeClr>
                </a:solidFill>
              </a:rPr>
              <a:t>Built libraries</a:t>
            </a:r>
          </a:p>
          <a:p>
            <a:pPr lvl="1"/>
            <a:r>
              <a:rPr lang="en-US" dirty="0" smtClean="0">
                <a:solidFill>
                  <a:schemeClr val="accent2">
                    <a:lumMod val="40000"/>
                    <a:lumOff val="60000"/>
                  </a:schemeClr>
                </a:solidFill>
              </a:rPr>
              <a:t>Collected books</a:t>
            </a:r>
          </a:p>
          <a:p>
            <a:pPr lvl="1">
              <a:buNone/>
            </a:pPr>
            <a:endParaRPr lang="en-US" dirty="0">
              <a:solidFill>
                <a:schemeClr val="accent2">
                  <a:lumMod val="40000"/>
                  <a:lumOff val="60000"/>
                </a:schemeClr>
              </a:solidFill>
            </a:endParaRPr>
          </a:p>
        </p:txBody>
      </p:sp>
      <p:pic>
        <p:nvPicPr>
          <p:cNvPr id="16386" name="Picture 2" descr="http://1.bp.blogspot.com/-Qym6XN_Xa0M/T2xuv3jjD7I/AAAAAAAAAYQ/MDa7-TtlvUw/s1600/Florence%2B1.jpg"/>
          <p:cNvPicPr>
            <a:picLocks noChangeAspect="1" noChangeArrowheads="1"/>
          </p:cNvPicPr>
          <p:nvPr/>
        </p:nvPicPr>
        <p:blipFill>
          <a:blip r:embed="rId2" cstate="print"/>
          <a:srcRect/>
          <a:stretch>
            <a:fillRect/>
          </a:stretch>
        </p:blipFill>
        <p:spPr bwMode="auto">
          <a:xfrm>
            <a:off x="3810000" y="3733800"/>
            <a:ext cx="5063195" cy="28765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Medici valued education. He would be in need of workers for his banks that could read, write, and do math. The libraries  and books would allow people to become educated. </a:t>
            </a:r>
          </a:p>
          <a:p>
            <a:r>
              <a:rPr lang="en-US" dirty="0" smtClean="0">
                <a:solidFill>
                  <a:schemeClr val="accent2">
                    <a:lumMod val="40000"/>
                    <a:lumOff val="60000"/>
                  </a:schemeClr>
                </a:solidFill>
              </a:rPr>
              <a:t>Florence became a center of art, literature, and culture. </a:t>
            </a:r>
          </a:p>
          <a:p>
            <a:r>
              <a:rPr lang="en-US" dirty="0" smtClean="0">
                <a:solidFill>
                  <a:schemeClr val="accent2">
                    <a:lumMod val="40000"/>
                    <a:lumOff val="60000"/>
                  </a:schemeClr>
                </a:solidFill>
              </a:rPr>
              <a:t>Other Italian towns tried to outdo each other when it came to their support of culture.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3962400" cy="1143000"/>
          </a:xfrm>
        </p:spPr>
        <p:txBody>
          <a:bodyPr>
            <a:normAutofit fontScale="90000"/>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304800" y="3276600"/>
            <a:ext cx="8229600" cy="3352800"/>
          </a:xfrm>
        </p:spPr>
        <p:txBody>
          <a:bodyPr>
            <a:normAutofit fontScale="92500" lnSpcReduction="10000"/>
          </a:bodyPr>
          <a:lstStyle/>
          <a:p>
            <a:r>
              <a:rPr lang="en-US" dirty="0" smtClean="0">
                <a:solidFill>
                  <a:schemeClr val="accent2">
                    <a:lumMod val="40000"/>
                    <a:lumOff val="60000"/>
                  </a:schemeClr>
                </a:solidFill>
              </a:rPr>
              <a:t>This was the start of the Renaissance!</a:t>
            </a:r>
          </a:p>
          <a:p>
            <a:r>
              <a:rPr lang="en-US" dirty="0" smtClean="0">
                <a:solidFill>
                  <a:schemeClr val="accent2">
                    <a:lumMod val="40000"/>
                    <a:lumOff val="60000"/>
                  </a:schemeClr>
                </a:solidFill>
              </a:rPr>
              <a:t>This Renaissance was a renewed interest in art and education</a:t>
            </a:r>
          </a:p>
          <a:p>
            <a:r>
              <a:rPr lang="en-US" dirty="0" smtClean="0">
                <a:solidFill>
                  <a:schemeClr val="accent2">
                    <a:lumMod val="40000"/>
                    <a:lumOff val="60000"/>
                  </a:schemeClr>
                </a:solidFill>
              </a:rPr>
              <a:t>People started to look back at the ancient Greek and Roman cultures </a:t>
            </a:r>
          </a:p>
          <a:p>
            <a:r>
              <a:rPr lang="en-US" dirty="0" smtClean="0">
                <a:solidFill>
                  <a:schemeClr val="accent2">
                    <a:lumMod val="40000"/>
                    <a:lumOff val="60000"/>
                  </a:schemeClr>
                </a:solidFill>
              </a:rPr>
              <a:t>Also people began to realize the importance of people as individuals. </a:t>
            </a:r>
          </a:p>
        </p:txBody>
      </p:sp>
      <p:pic>
        <p:nvPicPr>
          <p:cNvPr id="14338" name="Picture 2" descr="http://teachers.saschina.org/dbister/files/2012/05/Renaissance.jpg"/>
          <p:cNvPicPr>
            <a:picLocks noChangeAspect="1" noChangeArrowheads="1"/>
          </p:cNvPicPr>
          <p:nvPr/>
        </p:nvPicPr>
        <p:blipFill>
          <a:blip r:embed="rId2" cstate="print"/>
          <a:srcRect/>
          <a:stretch>
            <a:fillRect/>
          </a:stretch>
        </p:blipFill>
        <p:spPr bwMode="auto">
          <a:xfrm rot="569245">
            <a:off x="4731751" y="333479"/>
            <a:ext cx="3634207" cy="2933533"/>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4114800" cy="1143000"/>
          </a:xfrm>
        </p:spPr>
        <p:txBody>
          <a:bodyPr>
            <a:normAutofit fontScale="90000"/>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2743200"/>
            <a:ext cx="9144000" cy="4114800"/>
          </a:xfrm>
        </p:spPr>
        <p:txBody>
          <a:bodyPr>
            <a:normAutofit fontScale="92500" lnSpcReduction="20000"/>
          </a:bodyPr>
          <a:lstStyle/>
          <a:p>
            <a:r>
              <a:rPr lang="en-US" dirty="0" smtClean="0">
                <a:solidFill>
                  <a:schemeClr val="accent2">
                    <a:lumMod val="40000"/>
                    <a:lumOff val="60000"/>
                  </a:schemeClr>
                </a:solidFill>
              </a:rPr>
              <a:t>During Medieval Times people focused their lives on religion. </a:t>
            </a:r>
          </a:p>
          <a:p>
            <a:r>
              <a:rPr lang="en-US" dirty="0" smtClean="0">
                <a:solidFill>
                  <a:schemeClr val="accent2">
                    <a:lumMod val="40000"/>
                    <a:lumOff val="60000"/>
                  </a:schemeClr>
                </a:solidFill>
              </a:rPr>
              <a:t>The Renaissance brought about a time of change as people studied poetry, history, art, and the Greek and Latin languages. These are called the humanities because they study human activity rather than nature or religion. </a:t>
            </a:r>
          </a:p>
          <a:p>
            <a:r>
              <a:rPr lang="en-US" dirty="0" smtClean="0">
                <a:solidFill>
                  <a:schemeClr val="accent2">
                    <a:lumMod val="40000"/>
                    <a:lumOff val="60000"/>
                  </a:schemeClr>
                </a:solidFill>
              </a:rPr>
              <a:t>Studying the humanities led to Humanism. Humanism was a way of thinking and learning that stresses the importance of human abilities and actions. </a:t>
            </a:r>
          </a:p>
        </p:txBody>
      </p:sp>
      <p:pic>
        <p:nvPicPr>
          <p:cNvPr id="13314" name="Picture 2" descr="http://www.pieveschool.com/wp-content/uploads/2010/01/galle-la-bottega-del-pittore1.jpg"/>
          <p:cNvPicPr>
            <a:picLocks noChangeAspect="1" noChangeArrowheads="1"/>
          </p:cNvPicPr>
          <p:nvPr/>
        </p:nvPicPr>
        <p:blipFill>
          <a:blip r:embed="rId2" cstate="print"/>
          <a:srcRect/>
          <a:stretch>
            <a:fillRect/>
          </a:stretch>
        </p:blipFill>
        <p:spPr bwMode="auto">
          <a:xfrm>
            <a:off x="5029200" y="152400"/>
            <a:ext cx="3505200" cy="241235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3048000" y="1600200"/>
            <a:ext cx="6400800" cy="4876800"/>
          </a:xfrm>
        </p:spPr>
        <p:txBody>
          <a:bodyPr/>
          <a:lstStyle/>
          <a:p>
            <a:r>
              <a:rPr lang="en-US" dirty="0" smtClean="0">
                <a:solidFill>
                  <a:schemeClr val="accent2">
                    <a:lumMod val="40000"/>
                    <a:lumOff val="60000"/>
                  </a:schemeClr>
                </a:solidFill>
              </a:rPr>
              <a:t>During this time ancient writings were rediscovered. </a:t>
            </a:r>
          </a:p>
          <a:p>
            <a:r>
              <a:rPr lang="en-US" dirty="0" smtClean="0">
                <a:solidFill>
                  <a:schemeClr val="accent2">
                    <a:lumMod val="40000"/>
                    <a:lumOff val="60000"/>
                  </a:schemeClr>
                </a:solidFill>
              </a:rPr>
              <a:t>Many of them were found in monasteries, where monks had copied them and saved them. </a:t>
            </a:r>
          </a:p>
          <a:p>
            <a:r>
              <a:rPr lang="en-US" dirty="0" smtClean="0">
                <a:solidFill>
                  <a:schemeClr val="accent2">
                    <a:lumMod val="40000"/>
                    <a:lumOff val="60000"/>
                  </a:schemeClr>
                </a:solidFill>
              </a:rPr>
              <a:t>The renewed interest in ancient writings led new interests in art and architecture. </a:t>
            </a:r>
          </a:p>
          <a:p>
            <a:endParaRPr lang="en-US" dirty="0">
              <a:solidFill>
                <a:schemeClr val="accent2">
                  <a:lumMod val="40000"/>
                  <a:lumOff val="60000"/>
                </a:schemeClr>
              </a:solidFill>
            </a:endParaRPr>
          </a:p>
        </p:txBody>
      </p:sp>
      <p:pic>
        <p:nvPicPr>
          <p:cNvPr id="12290" name="Picture 2" descr="http://history-of-type.wikispaces.com/file/view/book_of_hours_mid.jpg/167785533/book_of_hours_mid.jpg"/>
          <p:cNvPicPr>
            <a:picLocks noChangeAspect="1" noChangeArrowheads="1"/>
          </p:cNvPicPr>
          <p:nvPr/>
        </p:nvPicPr>
        <p:blipFill>
          <a:blip r:embed="rId2" cstate="print"/>
          <a:srcRect/>
          <a:stretch>
            <a:fillRect/>
          </a:stretch>
        </p:blipFill>
        <p:spPr bwMode="auto">
          <a:xfrm>
            <a:off x="152400" y="2590800"/>
            <a:ext cx="2869094" cy="2133599"/>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457200" y="1600200"/>
            <a:ext cx="5334000" cy="4525963"/>
          </a:xfrm>
        </p:spPr>
        <p:txBody>
          <a:bodyPr/>
          <a:lstStyle/>
          <a:p>
            <a:pPr>
              <a:buFont typeface="Arial" charset="0"/>
              <a:buChar char="•"/>
            </a:pPr>
            <a:r>
              <a:rPr lang="en-US" dirty="0" smtClean="0">
                <a:solidFill>
                  <a:schemeClr val="accent2">
                    <a:lumMod val="40000"/>
                    <a:lumOff val="60000"/>
                  </a:schemeClr>
                </a:solidFill>
              </a:rPr>
              <a:t>Dante</a:t>
            </a:r>
            <a:r>
              <a:rPr lang="en-US" baseline="0" dirty="0" smtClean="0">
                <a:solidFill>
                  <a:schemeClr val="accent2">
                    <a:lumMod val="40000"/>
                    <a:lumOff val="60000"/>
                  </a:schemeClr>
                </a:solidFill>
              </a:rPr>
              <a:t> Alighieri</a:t>
            </a:r>
            <a:r>
              <a:rPr lang="en-US" dirty="0" smtClean="0">
                <a:solidFill>
                  <a:schemeClr val="accent2">
                    <a:lumMod val="40000"/>
                    <a:lumOff val="60000"/>
                  </a:schemeClr>
                </a:solidFill>
              </a:rPr>
              <a:t> </a:t>
            </a:r>
          </a:p>
          <a:p>
            <a:pPr lvl="1">
              <a:buFont typeface="Arial" charset="0"/>
              <a:buChar char="•"/>
            </a:pPr>
            <a:r>
              <a:rPr lang="en-US" dirty="0" smtClean="0">
                <a:solidFill>
                  <a:schemeClr val="accent2">
                    <a:lumMod val="40000"/>
                    <a:lumOff val="60000"/>
                  </a:schemeClr>
                </a:solidFill>
              </a:rPr>
              <a:t>Italian Politician and Poet</a:t>
            </a:r>
          </a:p>
          <a:p>
            <a:pPr lvl="1">
              <a:buFont typeface="Arial" charset="0"/>
              <a:buChar char="•"/>
            </a:pPr>
            <a:r>
              <a:rPr lang="en-US" dirty="0" smtClean="0">
                <a:solidFill>
                  <a:schemeClr val="accent2">
                    <a:lumMod val="40000"/>
                    <a:lumOff val="60000"/>
                  </a:schemeClr>
                </a:solidFill>
              </a:rPr>
              <a:t>Wrote</a:t>
            </a:r>
            <a:r>
              <a:rPr lang="en-US" baseline="0" dirty="0" smtClean="0">
                <a:solidFill>
                  <a:schemeClr val="accent2">
                    <a:lumMod val="40000"/>
                    <a:lumOff val="60000"/>
                  </a:schemeClr>
                </a:solidFill>
              </a:rPr>
              <a:t> in Italian. Latin was the accepted language, usually used in writings. Writing in Italian showed he believed Italian was as good as Latin.</a:t>
            </a:r>
            <a:endParaRPr lang="en-US" dirty="0" smtClean="0">
              <a:solidFill>
                <a:schemeClr val="accent2">
                  <a:lumMod val="40000"/>
                  <a:lumOff val="60000"/>
                </a:schemeClr>
              </a:solidFill>
            </a:endParaRPr>
          </a:p>
        </p:txBody>
      </p:sp>
      <p:pic>
        <p:nvPicPr>
          <p:cNvPr id="3074" name="Picture 2" descr="http://upload.wikimedia.org/wikipedia/commons/thumb/6/6f/Portrait_de_Dante.jpg/220px-Portrait_de_Dante.jpg"/>
          <p:cNvPicPr>
            <a:picLocks noChangeAspect="1" noChangeArrowheads="1"/>
          </p:cNvPicPr>
          <p:nvPr/>
        </p:nvPicPr>
        <p:blipFill>
          <a:blip r:embed="rId2" cstate="print"/>
          <a:srcRect/>
          <a:stretch>
            <a:fillRect/>
          </a:stretch>
        </p:blipFill>
        <p:spPr bwMode="auto">
          <a:xfrm>
            <a:off x="5867400" y="1600200"/>
            <a:ext cx="2756441" cy="4219575"/>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562600" cy="1143000"/>
          </a:xfrm>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2332037"/>
            <a:ext cx="8229600" cy="4525963"/>
          </a:xfrm>
        </p:spPr>
        <p:txBody>
          <a:bodyPr>
            <a:normAutofit/>
          </a:bodyPr>
          <a:lstStyle/>
          <a:p>
            <a:r>
              <a:rPr lang="en-US" dirty="0" smtClean="0">
                <a:solidFill>
                  <a:schemeClr val="accent2">
                    <a:lumMod val="40000"/>
                    <a:lumOff val="60000"/>
                  </a:schemeClr>
                </a:solidFill>
              </a:rPr>
              <a:t>Niccolo Machiavelli</a:t>
            </a:r>
          </a:p>
          <a:p>
            <a:pPr lvl="1"/>
            <a:r>
              <a:rPr lang="en-US" dirty="0" smtClean="0">
                <a:solidFill>
                  <a:schemeClr val="accent2">
                    <a:lumMod val="40000"/>
                    <a:lumOff val="60000"/>
                  </a:schemeClr>
                </a:solidFill>
              </a:rPr>
              <a:t>Italian Writer and Politician</a:t>
            </a:r>
          </a:p>
          <a:p>
            <a:pPr lvl="1"/>
            <a:r>
              <a:rPr lang="en-US" dirty="0" smtClean="0">
                <a:solidFill>
                  <a:schemeClr val="accent2">
                    <a:lumMod val="40000"/>
                    <a:lumOff val="60000"/>
                  </a:schemeClr>
                </a:solidFill>
              </a:rPr>
              <a:t>Wrote</a:t>
            </a:r>
            <a:r>
              <a:rPr lang="en-US" baseline="0" dirty="0" smtClean="0">
                <a:solidFill>
                  <a:schemeClr val="accent2">
                    <a:lumMod val="40000"/>
                    <a:lumOff val="60000"/>
                  </a:schemeClr>
                </a:solidFill>
              </a:rPr>
              <a:t> </a:t>
            </a:r>
            <a:r>
              <a:rPr lang="en-US" i="1" baseline="0" dirty="0" smtClean="0">
                <a:solidFill>
                  <a:schemeClr val="accent2">
                    <a:lumMod val="40000"/>
                    <a:lumOff val="60000"/>
                  </a:schemeClr>
                </a:solidFill>
              </a:rPr>
              <a:t>The Prince</a:t>
            </a:r>
            <a:r>
              <a:rPr lang="en-US" i="0" baseline="0" dirty="0" smtClean="0">
                <a:solidFill>
                  <a:schemeClr val="accent2">
                    <a:lumMod val="40000"/>
                    <a:lumOff val="60000"/>
                  </a:schemeClr>
                </a:solidFill>
              </a:rPr>
              <a:t> a book that gave advice to rulers on how to rule. </a:t>
            </a:r>
            <a:endParaRPr lang="en-US" dirty="0">
              <a:solidFill>
                <a:schemeClr val="accent2">
                  <a:lumMod val="40000"/>
                  <a:lumOff val="60000"/>
                </a:schemeClr>
              </a:solidFill>
            </a:endParaRPr>
          </a:p>
          <a:p>
            <a:pPr lvl="1"/>
            <a:r>
              <a:rPr lang="en-US" i="0" baseline="0" dirty="0" smtClean="0">
                <a:solidFill>
                  <a:schemeClr val="accent2">
                    <a:lumMod val="40000"/>
                    <a:lumOff val="60000"/>
                  </a:schemeClr>
                </a:solidFill>
              </a:rPr>
              <a:t>Wasn’t interested in what should be but how things actually were. Also believed that rulers must sometimes be ruthless to keep order. </a:t>
            </a:r>
          </a:p>
          <a:p>
            <a:pPr lvl="1"/>
            <a:r>
              <a:rPr lang="en-US" i="0" baseline="0" dirty="0" smtClean="0">
                <a:solidFill>
                  <a:schemeClr val="accent2">
                    <a:lumMod val="40000"/>
                    <a:lumOff val="60000"/>
                  </a:schemeClr>
                </a:solidFill>
              </a:rPr>
              <a:t>Great example of how people were interested in human behavior and society. </a:t>
            </a:r>
          </a:p>
          <a:p>
            <a:endParaRPr lang="en-US" dirty="0"/>
          </a:p>
        </p:txBody>
      </p:sp>
      <p:pic>
        <p:nvPicPr>
          <p:cNvPr id="4098" name="Picture 2" descr="http://upload.wikimedia.org/wikipedia/commons/thumb/e/e2/Portrait_of_Niccol%C3%B2_Machiavelli_by_Santi_di_Tito.jpg/220px-Portrait_of_Niccol%C3%B2_Machiavelli_by_Santi_di_Tito.jpg"/>
          <p:cNvPicPr>
            <a:picLocks noChangeAspect="1" noChangeArrowheads="1"/>
          </p:cNvPicPr>
          <p:nvPr/>
        </p:nvPicPr>
        <p:blipFill>
          <a:blip r:embed="rId2" cstate="print"/>
          <a:srcRect/>
          <a:stretch>
            <a:fillRect/>
          </a:stretch>
        </p:blipFill>
        <p:spPr bwMode="auto">
          <a:xfrm>
            <a:off x="6172200" y="304800"/>
            <a:ext cx="2324100" cy="29896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During the Renaissance new techniques in art were discovered. </a:t>
            </a:r>
          </a:p>
          <a:p>
            <a:r>
              <a:rPr lang="en-US" dirty="0" smtClean="0">
                <a:solidFill>
                  <a:schemeClr val="accent2">
                    <a:lumMod val="40000"/>
                    <a:lumOff val="60000"/>
                  </a:schemeClr>
                </a:solidFill>
              </a:rPr>
              <a:t>Ideas about the value of human life helped change the style of art. </a:t>
            </a:r>
          </a:p>
        </p:txBody>
      </p:sp>
      <p:pic>
        <p:nvPicPr>
          <p:cNvPr id="11266" name="Picture 2" descr="http://etc.usf.edu/clipart/80000/80035/80035_printing_lg.gif"/>
          <p:cNvPicPr>
            <a:picLocks noChangeAspect="1" noChangeArrowheads="1"/>
          </p:cNvPicPr>
          <p:nvPr/>
        </p:nvPicPr>
        <p:blipFill>
          <a:blip r:embed="rId2" cstate="print"/>
          <a:srcRect/>
          <a:stretch>
            <a:fillRect/>
          </a:stretch>
        </p:blipFill>
        <p:spPr bwMode="auto">
          <a:xfrm>
            <a:off x="2362200" y="3733800"/>
            <a:ext cx="4124325" cy="2895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Vocabulary</a:t>
            </a:r>
            <a:endParaRPr lang="en-US" dirty="0"/>
          </a:p>
        </p:txBody>
      </p:sp>
      <p:sp>
        <p:nvSpPr>
          <p:cNvPr id="3" name="Content Placeholder 2"/>
          <p:cNvSpPr>
            <a:spLocks noGrp="1"/>
          </p:cNvSpPr>
          <p:nvPr>
            <p:ph idx="1"/>
          </p:nvPr>
        </p:nvSpPr>
        <p:spPr/>
        <p:txBody>
          <a:bodyPr>
            <a:normAutofit/>
          </a:bodyPr>
          <a:lstStyle/>
          <a:p>
            <a:r>
              <a:rPr lang="en-US" u="sng" dirty="0" smtClean="0">
                <a:solidFill>
                  <a:schemeClr val="accent2">
                    <a:lumMod val="40000"/>
                    <a:lumOff val="60000"/>
                  </a:schemeClr>
                </a:solidFill>
              </a:rPr>
              <a:t>Humanism</a:t>
            </a:r>
            <a:r>
              <a:rPr lang="en-US" dirty="0" smtClean="0">
                <a:solidFill>
                  <a:schemeClr val="accent2">
                    <a:lumMod val="40000"/>
                    <a:lumOff val="60000"/>
                  </a:schemeClr>
                </a:solidFill>
              </a:rPr>
              <a:t> – The study of history, literature, public speaking, and art that led to a new way of thinking in Europe. </a:t>
            </a:r>
          </a:p>
          <a:p>
            <a:pPr>
              <a:buNone/>
            </a:pPr>
            <a:endParaRPr lang="en-US" dirty="0" smtClean="0">
              <a:solidFill>
                <a:schemeClr val="accent2">
                  <a:lumMod val="40000"/>
                  <a:lumOff val="60000"/>
                </a:schemeClr>
              </a:solidFill>
            </a:endParaRPr>
          </a:p>
          <a:p>
            <a:r>
              <a:rPr lang="en-US" u="sng" dirty="0" smtClean="0">
                <a:solidFill>
                  <a:schemeClr val="accent2">
                    <a:lumMod val="40000"/>
                    <a:lumOff val="60000"/>
                  </a:schemeClr>
                </a:solidFill>
              </a:rPr>
              <a:t>Catholic Reformation </a:t>
            </a:r>
            <a:r>
              <a:rPr lang="en-US" dirty="0" smtClean="0">
                <a:solidFill>
                  <a:schemeClr val="accent2">
                    <a:lumMod val="40000"/>
                    <a:lumOff val="60000"/>
                  </a:schemeClr>
                </a:solidFill>
              </a:rPr>
              <a:t>– The effort to reform the Catholic Church from within. This was also known as the Counter Reformation. </a:t>
            </a:r>
            <a:endParaRPr lang="en-US" dirty="0">
              <a:solidFill>
                <a:schemeClr val="accent2">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Renaissance artists showed people more realistically than artists of the medieval times. </a:t>
            </a:r>
            <a:endParaRPr lang="en-US" dirty="0">
              <a:solidFill>
                <a:schemeClr val="accent2">
                  <a:lumMod val="40000"/>
                  <a:lumOff val="60000"/>
                </a:schemeClr>
              </a:solidFill>
            </a:endParaRPr>
          </a:p>
        </p:txBody>
      </p:sp>
      <p:pic>
        <p:nvPicPr>
          <p:cNvPr id="4" name="Picture 4" descr="http://rome.angloinfo.com/showpic/?ID=227&amp;type=p"/>
          <p:cNvPicPr>
            <a:picLocks noChangeAspect="1" noChangeArrowheads="1"/>
          </p:cNvPicPr>
          <p:nvPr/>
        </p:nvPicPr>
        <p:blipFill>
          <a:blip r:embed="rId2" cstate="print"/>
          <a:srcRect/>
          <a:stretch>
            <a:fillRect/>
          </a:stretch>
        </p:blipFill>
        <p:spPr bwMode="auto">
          <a:xfrm rot="748771">
            <a:off x="3050971" y="3033912"/>
            <a:ext cx="2324631" cy="3102710"/>
          </a:xfrm>
          <a:prstGeom prst="rect">
            <a:avLst/>
          </a:prstGeom>
          <a:noFill/>
        </p:spPr>
      </p:pic>
      <p:pic>
        <p:nvPicPr>
          <p:cNvPr id="10242" name="Picture 2" descr="http://2.bp.blogspot.com/_h9Q2_DTj5iI/S6LfBYfcb1I/AAAAAAAAARg/VLHgXmNyWFg/s400/Bernini+David.jpg"/>
          <p:cNvPicPr>
            <a:picLocks noChangeAspect="1" noChangeArrowheads="1"/>
          </p:cNvPicPr>
          <p:nvPr/>
        </p:nvPicPr>
        <p:blipFill>
          <a:blip r:embed="rId3" cstate="print"/>
          <a:srcRect/>
          <a:stretch>
            <a:fillRect/>
          </a:stretch>
        </p:blipFill>
        <p:spPr bwMode="auto">
          <a:xfrm rot="21136773">
            <a:off x="383886" y="2834801"/>
            <a:ext cx="2743200" cy="3631367"/>
          </a:xfrm>
          <a:prstGeom prst="rect">
            <a:avLst/>
          </a:prstGeom>
          <a:noFill/>
        </p:spPr>
      </p:pic>
      <p:pic>
        <p:nvPicPr>
          <p:cNvPr id="10244" name="Picture 4" descr="http://artsnap.org/wp-content/uploads/2010/02/Screen-Shot-2012-05-23-at-10.44.25-PM.png"/>
          <p:cNvPicPr>
            <a:picLocks noChangeAspect="1" noChangeArrowheads="1"/>
          </p:cNvPicPr>
          <p:nvPr/>
        </p:nvPicPr>
        <p:blipFill>
          <a:blip r:embed="rId4" cstate="print"/>
          <a:srcRect/>
          <a:stretch>
            <a:fillRect/>
          </a:stretch>
        </p:blipFill>
        <p:spPr bwMode="auto">
          <a:xfrm rot="20538734">
            <a:off x="6673767" y="4123298"/>
            <a:ext cx="2146192" cy="2466975"/>
          </a:xfrm>
          <a:prstGeom prst="rect">
            <a:avLst/>
          </a:prstGeom>
          <a:noFill/>
        </p:spPr>
      </p:pic>
      <p:pic>
        <p:nvPicPr>
          <p:cNvPr id="10246" name="Picture 6" descr="http://t3.gstatic.com/images?q=tbn:ANd9GcThErKa6H0_fm_BRjAo1K5vXGCcDYogVJ6lLzR7b0718vUd2KqEwGctietl"/>
          <p:cNvPicPr>
            <a:picLocks noChangeAspect="1" noChangeArrowheads="1"/>
          </p:cNvPicPr>
          <p:nvPr/>
        </p:nvPicPr>
        <p:blipFill>
          <a:blip r:embed="rId5" cstate="print"/>
          <a:srcRect/>
          <a:stretch>
            <a:fillRect/>
          </a:stretch>
        </p:blipFill>
        <p:spPr bwMode="auto">
          <a:xfrm>
            <a:off x="5410200" y="3581400"/>
            <a:ext cx="1800225" cy="2543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blinds(horizontal)">
                                      <p:cBhvr>
                                        <p:cTn id="12" dur="500"/>
                                        <p:tgtEl>
                                          <p:spTgt spid="10242"/>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nodeType="withEffect">
                                  <p:stCondLst>
                                    <p:cond delay="0"/>
                                  </p:stCondLst>
                                  <p:childTnLst>
                                    <p:set>
                                      <p:cBhvr>
                                        <p:cTn id="17" dur="1" fill="hold">
                                          <p:stCondLst>
                                            <p:cond delay="0"/>
                                          </p:stCondLst>
                                        </p:cTn>
                                        <p:tgtEl>
                                          <p:spTgt spid="10246"/>
                                        </p:tgtEl>
                                        <p:attrNameLst>
                                          <p:attrName>style.visibility</p:attrName>
                                        </p:attrNameLst>
                                      </p:cBhvr>
                                      <p:to>
                                        <p:strVal val="visible"/>
                                      </p:to>
                                    </p:set>
                                    <p:animEffect transition="in" filter="blinds(horizontal)">
                                      <p:cBhvr>
                                        <p:cTn id="18" dur="500"/>
                                        <p:tgtEl>
                                          <p:spTgt spid="10246"/>
                                        </p:tgtEl>
                                      </p:cBhvr>
                                    </p:animEffect>
                                  </p:childTnLst>
                                </p:cTn>
                              </p:par>
                              <p:par>
                                <p:cTn id="19" presetID="3" presetClass="entr" presetSubtype="10" fill="hold" nodeType="withEffect">
                                  <p:stCondLst>
                                    <p:cond delay="0"/>
                                  </p:stCondLst>
                                  <p:childTnLst>
                                    <p:set>
                                      <p:cBhvr>
                                        <p:cTn id="20" dur="1" fill="hold">
                                          <p:stCondLst>
                                            <p:cond delay="0"/>
                                          </p:stCondLst>
                                        </p:cTn>
                                        <p:tgtEl>
                                          <p:spTgt spid="10244"/>
                                        </p:tgtEl>
                                        <p:attrNameLst>
                                          <p:attrName>style.visibility</p:attrName>
                                        </p:attrNameLst>
                                      </p:cBhvr>
                                      <p:to>
                                        <p:strVal val="visible"/>
                                      </p:to>
                                    </p:set>
                                    <p:animEffect transition="in" filter="blinds(horizontal)">
                                      <p:cBhvr>
                                        <p:cTn id="21"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Italian Renaissance Artists mimicked their work after statues of Greek Gods so their work often appeared perfect. </a:t>
            </a:r>
            <a:endParaRPr lang="en-US" dirty="0">
              <a:solidFill>
                <a:schemeClr val="accent2">
                  <a:lumMod val="40000"/>
                  <a:lumOff val="60000"/>
                </a:schemeClr>
              </a:solidFill>
            </a:endParaRPr>
          </a:p>
        </p:txBody>
      </p:sp>
      <p:pic>
        <p:nvPicPr>
          <p:cNvPr id="9218" name="Picture 2" descr="http://www.mrdowling.com/images/704creation.jpg"/>
          <p:cNvPicPr>
            <a:picLocks noChangeAspect="1" noChangeArrowheads="1"/>
          </p:cNvPicPr>
          <p:nvPr/>
        </p:nvPicPr>
        <p:blipFill>
          <a:blip r:embed="rId2" cstate="print"/>
          <a:srcRect/>
          <a:stretch>
            <a:fillRect/>
          </a:stretch>
        </p:blipFill>
        <p:spPr bwMode="auto">
          <a:xfrm>
            <a:off x="0" y="3581400"/>
            <a:ext cx="9144000" cy="318878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1600200"/>
            <a:ext cx="4419600" cy="5257800"/>
          </a:xfrm>
        </p:spPr>
        <p:txBody>
          <a:bodyPr>
            <a:normAutofit fontScale="92500"/>
          </a:bodyPr>
          <a:lstStyle/>
          <a:p>
            <a:r>
              <a:rPr lang="en-US" dirty="0" smtClean="0">
                <a:solidFill>
                  <a:schemeClr val="accent2">
                    <a:lumMod val="40000"/>
                    <a:lumOff val="60000"/>
                  </a:schemeClr>
                </a:solidFill>
              </a:rPr>
              <a:t>Italian Renaissance Artist also used Perspective. </a:t>
            </a:r>
          </a:p>
          <a:p>
            <a:pPr lvl="1"/>
            <a:r>
              <a:rPr lang="en-US" dirty="0" smtClean="0">
                <a:solidFill>
                  <a:schemeClr val="accent2">
                    <a:lumMod val="40000"/>
                    <a:lumOff val="60000"/>
                  </a:schemeClr>
                </a:solidFill>
              </a:rPr>
              <a:t>Objects farther away are made smaller. Objects that are closer are larger. </a:t>
            </a:r>
          </a:p>
          <a:p>
            <a:pPr lvl="1"/>
            <a:r>
              <a:rPr lang="en-US" dirty="0" smtClean="0">
                <a:solidFill>
                  <a:schemeClr val="accent2">
                    <a:lumMod val="40000"/>
                    <a:lumOff val="60000"/>
                  </a:schemeClr>
                </a:solidFill>
              </a:rPr>
              <a:t>Diagonal parallel lines are used to show things getting farther away.</a:t>
            </a:r>
          </a:p>
          <a:p>
            <a:pPr lvl="1"/>
            <a:r>
              <a:rPr lang="en-US" dirty="0" smtClean="0">
                <a:solidFill>
                  <a:schemeClr val="accent2">
                    <a:lumMod val="40000"/>
                    <a:lumOff val="60000"/>
                  </a:schemeClr>
                </a:solidFill>
              </a:rPr>
              <a:t> Close objects are sharp, with brighter colors. Objects that are farther away appear hazy. </a:t>
            </a:r>
            <a:endParaRPr lang="en-US" dirty="0">
              <a:solidFill>
                <a:schemeClr val="accent2">
                  <a:lumMod val="40000"/>
                  <a:lumOff val="60000"/>
                </a:schemeClr>
              </a:solidFill>
            </a:endParaRPr>
          </a:p>
        </p:txBody>
      </p:sp>
      <p:pic>
        <p:nvPicPr>
          <p:cNvPr id="8194" name="Picture 2" descr="https://encrypted-tbn1.gstatic.com/images?q=tbn:ANd9GcTjDfeej74e05Er0nmFevWvsfFzWh9ugk5pZ7tIIrIkFeXjB7oP"/>
          <p:cNvPicPr>
            <a:picLocks noChangeAspect="1" noChangeArrowheads="1"/>
          </p:cNvPicPr>
          <p:nvPr/>
        </p:nvPicPr>
        <p:blipFill>
          <a:blip r:embed="rId2" cstate="print"/>
          <a:srcRect/>
          <a:stretch>
            <a:fillRect/>
          </a:stretch>
        </p:blipFill>
        <p:spPr bwMode="auto">
          <a:xfrm>
            <a:off x="4565561" y="1752600"/>
            <a:ext cx="4578439" cy="411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blinds(horizontal)">
                                      <p:cBhvr>
                                        <p:cTn id="21"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Renaissance Man – This is a term used to describe a person who can do practically anything well! </a:t>
            </a:r>
            <a:endParaRPr lang="en-US" dirty="0">
              <a:solidFill>
                <a:schemeClr val="accent2">
                  <a:lumMod val="40000"/>
                  <a:lumOff val="60000"/>
                </a:schemeClr>
              </a:solidFill>
            </a:endParaRPr>
          </a:p>
        </p:txBody>
      </p:sp>
      <p:pic>
        <p:nvPicPr>
          <p:cNvPr id="7170" name="Picture 2" descr="http://4.bp.blogspot.com/_jdNxYjd07qM/TC4AwieR_aI/AAAAAAAAAHw/0HHd3flBlgQ/s1600/RENAISSANCE_MAN.jpg"/>
          <p:cNvPicPr>
            <a:picLocks noChangeAspect="1" noChangeArrowheads="1"/>
          </p:cNvPicPr>
          <p:nvPr/>
        </p:nvPicPr>
        <p:blipFill>
          <a:blip r:embed="rId2" cstate="print"/>
          <a:srcRect/>
          <a:stretch>
            <a:fillRect/>
          </a:stretch>
        </p:blipFill>
        <p:spPr bwMode="auto">
          <a:xfrm>
            <a:off x="3200400" y="3352800"/>
            <a:ext cx="3286125" cy="30765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914400"/>
            <a:ext cx="8229600" cy="5257800"/>
          </a:xfrm>
        </p:spPr>
        <p:txBody>
          <a:bodyPr/>
          <a:lstStyle/>
          <a:p>
            <a:r>
              <a:rPr lang="en-US" dirty="0" smtClean="0">
                <a:solidFill>
                  <a:schemeClr val="accent2">
                    <a:lumMod val="40000"/>
                    <a:lumOff val="60000"/>
                  </a:schemeClr>
                </a:solidFill>
              </a:rPr>
              <a:t>Michelangelo – Italian Renaissance Man</a:t>
            </a:r>
          </a:p>
          <a:p>
            <a:pPr lvl="1"/>
            <a:r>
              <a:rPr lang="en-US" dirty="0" smtClean="0">
                <a:solidFill>
                  <a:schemeClr val="accent2">
                    <a:lumMod val="40000"/>
                    <a:lumOff val="60000"/>
                  </a:schemeClr>
                </a:solidFill>
              </a:rPr>
              <a:t>Designed Buildings</a:t>
            </a:r>
          </a:p>
          <a:p>
            <a:pPr lvl="1"/>
            <a:r>
              <a:rPr lang="en-US" dirty="0" smtClean="0">
                <a:solidFill>
                  <a:schemeClr val="accent2">
                    <a:lumMod val="40000"/>
                    <a:lumOff val="60000"/>
                  </a:schemeClr>
                </a:solidFill>
              </a:rPr>
              <a:t>Wrote Poetry</a:t>
            </a:r>
          </a:p>
          <a:p>
            <a:pPr lvl="1"/>
            <a:r>
              <a:rPr lang="en-US" dirty="0" smtClean="0">
                <a:solidFill>
                  <a:schemeClr val="accent2">
                    <a:lumMod val="40000"/>
                    <a:lumOff val="60000"/>
                  </a:schemeClr>
                </a:solidFill>
              </a:rPr>
              <a:t>Carved Sculptures</a:t>
            </a:r>
          </a:p>
          <a:p>
            <a:pPr lvl="1"/>
            <a:r>
              <a:rPr lang="en-US" dirty="0" smtClean="0">
                <a:solidFill>
                  <a:schemeClr val="accent2">
                    <a:lumMod val="40000"/>
                    <a:lumOff val="60000"/>
                  </a:schemeClr>
                </a:solidFill>
              </a:rPr>
              <a:t>Painted Fantastic Picture</a:t>
            </a:r>
          </a:p>
          <a:p>
            <a:pPr lvl="3"/>
            <a:r>
              <a:rPr lang="en-US" dirty="0" smtClean="0">
                <a:solidFill>
                  <a:schemeClr val="accent2">
                    <a:lumMod val="40000"/>
                    <a:lumOff val="60000"/>
                  </a:schemeClr>
                </a:solidFill>
              </a:rPr>
              <a:t>Most famous work of art is the Sistine Chapel. </a:t>
            </a:r>
          </a:p>
        </p:txBody>
      </p:sp>
      <p:pic>
        <p:nvPicPr>
          <p:cNvPr id="6146" name="Picture 2" descr="http://www.loduteka.com/wp-content/uploads/2012/10/michelangelo.jpg"/>
          <p:cNvPicPr>
            <a:picLocks noChangeAspect="1" noChangeArrowheads="1"/>
          </p:cNvPicPr>
          <p:nvPr/>
        </p:nvPicPr>
        <p:blipFill>
          <a:blip r:embed="rId2" cstate="print"/>
          <a:srcRect/>
          <a:stretch>
            <a:fillRect/>
          </a:stretch>
        </p:blipFill>
        <p:spPr bwMode="auto">
          <a:xfrm>
            <a:off x="4343400" y="4038600"/>
            <a:ext cx="2014700" cy="2667000"/>
          </a:xfrm>
          <a:prstGeom prst="rect">
            <a:avLst/>
          </a:prstGeom>
          <a:noFill/>
        </p:spPr>
      </p:pic>
      <p:pic>
        <p:nvPicPr>
          <p:cNvPr id="6148" name="Picture 4" descr="https://encrypted-tbn1.gstatic.com/images?q=tbn:ANd9GcRcdLpc0O3MTQ7L5XFM6uDbyU9Edejjwm7OIfF6-n_Bp7vxxMU46w"/>
          <p:cNvPicPr>
            <a:picLocks noChangeAspect="1" noChangeArrowheads="1"/>
          </p:cNvPicPr>
          <p:nvPr/>
        </p:nvPicPr>
        <p:blipFill>
          <a:blip r:embed="rId3" cstate="print"/>
          <a:srcRect/>
          <a:stretch>
            <a:fillRect/>
          </a:stretch>
        </p:blipFill>
        <p:spPr bwMode="auto">
          <a:xfrm>
            <a:off x="533400" y="4724399"/>
            <a:ext cx="2819400" cy="1844359"/>
          </a:xfrm>
          <a:prstGeom prst="rect">
            <a:avLst/>
          </a:prstGeom>
          <a:noFill/>
        </p:spPr>
      </p:pic>
      <p:pic>
        <p:nvPicPr>
          <p:cNvPr id="6150" name="Picture 6" descr="http://upload.wikimedia.org/wikipedia/en/thumb/4/46/Sistine_chapel.jpg/300px-Sistine_chapel.jpg"/>
          <p:cNvPicPr>
            <a:picLocks noChangeAspect="1" noChangeArrowheads="1"/>
          </p:cNvPicPr>
          <p:nvPr/>
        </p:nvPicPr>
        <p:blipFill>
          <a:blip r:embed="rId4" cstate="print"/>
          <a:srcRect/>
          <a:stretch>
            <a:fillRect/>
          </a:stretch>
        </p:blipFill>
        <p:spPr bwMode="auto">
          <a:xfrm>
            <a:off x="6629400" y="1676400"/>
            <a:ext cx="2428256" cy="3581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blinds(horizontal)">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blinds(horizontal)">
                                      <p:cBhvr>
                                        <p:cTn id="32" dur="500"/>
                                        <p:tgtEl>
                                          <p:spTgt spid="6150"/>
                                        </p:tgtEl>
                                      </p:cBhvr>
                                    </p:animEffect>
                                  </p:childTnLst>
                                </p:cTn>
                              </p:par>
                              <p:par>
                                <p:cTn id="33" presetID="3" presetClass="entr" presetSubtype="10" fill="hold" nodeType="withEffect">
                                  <p:stCondLst>
                                    <p:cond delay="0"/>
                                  </p:stCondLst>
                                  <p:childTnLst>
                                    <p:set>
                                      <p:cBhvr>
                                        <p:cTn id="34" dur="1" fill="hold">
                                          <p:stCondLst>
                                            <p:cond delay="0"/>
                                          </p:stCondLst>
                                        </p:cTn>
                                        <p:tgtEl>
                                          <p:spTgt spid="6148"/>
                                        </p:tgtEl>
                                        <p:attrNameLst>
                                          <p:attrName>style.visibility</p:attrName>
                                        </p:attrNameLst>
                                      </p:cBhvr>
                                      <p:to>
                                        <p:strVal val="visible"/>
                                      </p:to>
                                    </p:set>
                                    <p:animEffect transition="in" filter="blinds(horizontal)">
                                      <p:cBhvr>
                                        <p:cTn id="35"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4572000" cy="1143000"/>
          </a:xfrm>
        </p:spPr>
        <p:txBody>
          <a:bodyPr>
            <a:normAutofit fontScale="90000"/>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0" y="2332037"/>
            <a:ext cx="8229600" cy="4525963"/>
          </a:xfrm>
        </p:spPr>
        <p:txBody>
          <a:bodyPr>
            <a:normAutofit fontScale="92500" lnSpcReduction="10000"/>
          </a:bodyPr>
          <a:lstStyle/>
          <a:p>
            <a:r>
              <a:rPr lang="en-US" dirty="0" smtClean="0">
                <a:solidFill>
                  <a:schemeClr val="accent2">
                    <a:lumMod val="40000"/>
                    <a:lumOff val="60000"/>
                  </a:schemeClr>
                </a:solidFill>
              </a:rPr>
              <a:t>Leonardo da Vinci – Italian Renaissance Man</a:t>
            </a:r>
          </a:p>
          <a:p>
            <a:pPr lvl="1"/>
            <a:r>
              <a:rPr lang="en-US" dirty="0" smtClean="0">
                <a:solidFill>
                  <a:schemeClr val="accent2">
                    <a:lumMod val="40000"/>
                    <a:lumOff val="60000"/>
                  </a:schemeClr>
                </a:solidFill>
              </a:rPr>
              <a:t>Expert Painter</a:t>
            </a:r>
          </a:p>
          <a:p>
            <a:pPr lvl="1"/>
            <a:r>
              <a:rPr lang="en-US" dirty="0" smtClean="0">
                <a:solidFill>
                  <a:schemeClr val="accent2">
                    <a:lumMod val="40000"/>
                    <a:lumOff val="60000"/>
                  </a:schemeClr>
                </a:solidFill>
              </a:rPr>
              <a:t>Sculptor</a:t>
            </a:r>
          </a:p>
          <a:p>
            <a:pPr lvl="1"/>
            <a:r>
              <a:rPr lang="en-US" dirty="0" smtClean="0">
                <a:solidFill>
                  <a:schemeClr val="accent2">
                    <a:lumMod val="40000"/>
                    <a:lumOff val="60000"/>
                  </a:schemeClr>
                </a:solidFill>
              </a:rPr>
              <a:t>Architect</a:t>
            </a:r>
          </a:p>
          <a:p>
            <a:pPr lvl="1"/>
            <a:r>
              <a:rPr lang="en-US" dirty="0" smtClean="0">
                <a:solidFill>
                  <a:schemeClr val="accent2">
                    <a:lumMod val="40000"/>
                    <a:lumOff val="60000"/>
                  </a:schemeClr>
                </a:solidFill>
              </a:rPr>
              <a:t>Inventor</a:t>
            </a:r>
          </a:p>
          <a:p>
            <a:pPr lvl="1"/>
            <a:r>
              <a:rPr lang="en-US" dirty="0" smtClean="0">
                <a:solidFill>
                  <a:schemeClr val="accent2">
                    <a:lumMod val="40000"/>
                    <a:lumOff val="60000"/>
                  </a:schemeClr>
                </a:solidFill>
              </a:rPr>
              <a:t>Engineer </a:t>
            </a:r>
          </a:p>
          <a:p>
            <a:pPr lvl="1"/>
            <a:r>
              <a:rPr lang="en-US" dirty="0" smtClean="0">
                <a:solidFill>
                  <a:schemeClr val="accent2">
                    <a:lumMod val="40000"/>
                    <a:lumOff val="60000"/>
                  </a:schemeClr>
                </a:solidFill>
              </a:rPr>
              <a:t>Town Planner</a:t>
            </a:r>
          </a:p>
          <a:p>
            <a:pPr lvl="1"/>
            <a:r>
              <a:rPr lang="en-US" dirty="0" smtClean="0">
                <a:solidFill>
                  <a:schemeClr val="accent2">
                    <a:lumMod val="40000"/>
                    <a:lumOff val="60000"/>
                  </a:schemeClr>
                </a:solidFill>
              </a:rPr>
              <a:t>Mapmaker</a:t>
            </a:r>
          </a:p>
          <a:p>
            <a:pPr lvl="1"/>
            <a:r>
              <a:rPr lang="en-US" dirty="0" smtClean="0">
                <a:solidFill>
                  <a:schemeClr val="accent2">
                    <a:lumMod val="40000"/>
                    <a:lumOff val="60000"/>
                  </a:schemeClr>
                </a:solidFill>
              </a:rPr>
              <a:t>Studied Anatomy </a:t>
            </a:r>
          </a:p>
          <a:p>
            <a:pPr lvl="3"/>
            <a:r>
              <a:rPr lang="en-US" dirty="0" smtClean="0">
                <a:solidFill>
                  <a:schemeClr val="accent2">
                    <a:lumMod val="40000"/>
                    <a:lumOff val="60000"/>
                  </a:schemeClr>
                </a:solidFill>
              </a:rPr>
              <a:t>Most famous work of art is the </a:t>
            </a:r>
            <a:r>
              <a:rPr lang="en-US" i="1" dirty="0" smtClean="0">
                <a:solidFill>
                  <a:schemeClr val="accent2">
                    <a:lumMod val="40000"/>
                    <a:lumOff val="60000"/>
                  </a:schemeClr>
                </a:solidFill>
              </a:rPr>
              <a:t>Mona Lisa</a:t>
            </a:r>
            <a:r>
              <a:rPr lang="en-US" dirty="0" smtClean="0">
                <a:solidFill>
                  <a:schemeClr val="accent2">
                    <a:lumMod val="40000"/>
                    <a:lumOff val="60000"/>
                  </a:schemeClr>
                </a:solidFill>
              </a:rPr>
              <a:t> Painting</a:t>
            </a:r>
            <a:endParaRPr lang="en-US" dirty="0">
              <a:solidFill>
                <a:schemeClr val="accent2">
                  <a:lumMod val="40000"/>
                  <a:lumOff val="60000"/>
                </a:schemeClr>
              </a:solidFill>
            </a:endParaRPr>
          </a:p>
        </p:txBody>
      </p:sp>
      <p:pic>
        <p:nvPicPr>
          <p:cNvPr id="5122" name="Picture 2" descr="http://images.wisegeek.com/portrait-of-leonardo-da-vinci.jpg"/>
          <p:cNvPicPr>
            <a:picLocks noChangeAspect="1" noChangeArrowheads="1"/>
          </p:cNvPicPr>
          <p:nvPr/>
        </p:nvPicPr>
        <p:blipFill>
          <a:blip r:embed="rId2" cstate="print"/>
          <a:srcRect/>
          <a:stretch>
            <a:fillRect/>
          </a:stretch>
        </p:blipFill>
        <p:spPr bwMode="auto">
          <a:xfrm>
            <a:off x="2819400" y="2819400"/>
            <a:ext cx="2057400" cy="3105328"/>
          </a:xfrm>
          <a:prstGeom prst="rect">
            <a:avLst/>
          </a:prstGeom>
          <a:noFill/>
        </p:spPr>
      </p:pic>
      <p:pic>
        <p:nvPicPr>
          <p:cNvPr id="5124" name="Picture 4" descr="http://www.ibiblio.org/wm/paint/auth/vinci/joconde/joconde.jpg"/>
          <p:cNvPicPr>
            <a:picLocks noChangeAspect="1" noChangeArrowheads="1"/>
          </p:cNvPicPr>
          <p:nvPr/>
        </p:nvPicPr>
        <p:blipFill>
          <a:blip r:embed="rId3" cstate="print"/>
          <a:srcRect/>
          <a:stretch>
            <a:fillRect/>
          </a:stretch>
        </p:blipFill>
        <p:spPr bwMode="auto">
          <a:xfrm>
            <a:off x="4953000" y="2819400"/>
            <a:ext cx="1971675" cy="3076575"/>
          </a:xfrm>
          <a:prstGeom prst="rect">
            <a:avLst/>
          </a:prstGeom>
          <a:noFill/>
        </p:spPr>
      </p:pic>
      <p:pic>
        <p:nvPicPr>
          <p:cNvPr id="5126" name="Picture 6" descr="http://cf.badassdigest.com/_uploads/images/The-Last-Supper-Da-Vinci-1495-98.jpeg"/>
          <p:cNvPicPr>
            <a:picLocks noChangeAspect="1" noChangeArrowheads="1"/>
          </p:cNvPicPr>
          <p:nvPr/>
        </p:nvPicPr>
        <p:blipFill>
          <a:blip r:embed="rId4" cstate="print"/>
          <a:srcRect/>
          <a:stretch>
            <a:fillRect/>
          </a:stretch>
        </p:blipFill>
        <p:spPr bwMode="auto">
          <a:xfrm>
            <a:off x="4724400" y="152400"/>
            <a:ext cx="4124325" cy="2181226"/>
          </a:xfrm>
          <a:prstGeom prst="rect">
            <a:avLst/>
          </a:prstGeom>
          <a:noFill/>
        </p:spPr>
      </p:pic>
      <p:pic>
        <p:nvPicPr>
          <p:cNvPr id="1026" name="Picture 2" descr="http://www.davinciec.com/uploads/1/0/8/5/1085640/3156703_orig.jpg"/>
          <p:cNvPicPr>
            <a:picLocks noChangeAspect="1" noChangeArrowheads="1"/>
          </p:cNvPicPr>
          <p:nvPr/>
        </p:nvPicPr>
        <p:blipFill>
          <a:blip r:embed="rId5" cstate="print"/>
          <a:srcRect/>
          <a:stretch>
            <a:fillRect/>
          </a:stretch>
        </p:blipFill>
        <p:spPr bwMode="auto">
          <a:xfrm>
            <a:off x="7467600" y="4572000"/>
            <a:ext cx="1524000" cy="2112669"/>
          </a:xfrm>
          <a:prstGeom prst="rect">
            <a:avLst/>
          </a:prstGeom>
          <a:noFill/>
        </p:spPr>
      </p:pic>
      <p:pic>
        <p:nvPicPr>
          <p:cNvPr id="1028" name="Picture 4" descr="http://www.leonardo-da-vinci-biography.com/images/leonardo-da-vinci-anatomy.4.jpg"/>
          <p:cNvPicPr>
            <a:picLocks noChangeAspect="1" noChangeArrowheads="1"/>
          </p:cNvPicPr>
          <p:nvPr/>
        </p:nvPicPr>
        <p:blipFill>
          <a:blip r:embed="rId6" cstate="print"/>
          <a:srcRect l="44211"/>
          <a:stretch>
            <a:fillRect/>
          </a:stretch>
        </p:blipFill>
        <p:spPr bwMode="auto">
          <a:xfrm>
            <a:off x="7543800" y="2514600"/>
            <a:ext cx="1295400" cy="1943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500"/>
                                        <p:tgtEl>
                                          <p:spTgt spid="3">
                                            <p:txEl>
                                              <p:pRg st="8" end="8"/>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blinds(horizontal)">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5122"/>
                                        </p:tgtEl>
                                        <p:attrNameLst>
                                          <p:attrName>style.visibility</p:attrName>
                                        </p:attrNameLst>
                                      </p:cBhvr>
                                      <p:to>
                                        <p:strVal val="visible"/>
                                      </p:to>
                                    </p:set>
                                    <p:animEffect transition="in" filter="blinds(horizontal)">
                                      <p:cBhvr>
                                        <p:cTn id="39" dur="500"/>
                                        <p:tgtEl>
                                          <p:spTgt spid="512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5124"/>
                                        </p:tgtEl>
                                        <p:attrNameLst>
                                          <p:attrName>style.visibility</p:attrName>
                                        </p:attrNameLst>
                                      </p:cBhvr>
                                      <p:to>
                                        <p:strVal val="visible"/>
                                      </p:to>
                                    </p:set>
                                    <p:animEffect transition="in" filter="blinds(horizontal)">
                                      <p:cBhvr>
                                        <p:cTn id="44" dur="500"/>
                                        <p:tgtEl>
                                          <p:spTgt spid="512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5126"/>
                                        </p:tgtEl>
                                        <p:attrNameLst>
                                          <p:attrName>style.visibility</p:attrName>
                                        </p:attrNameLst>
                                      </p:cBhvr>
                                      <p:to>
                                        <p:strVal val="visible"/>
                                      </p:to>
                                    </p:set>
                                    <p:animEffect transition="in" filter="blinds(horizontal)">
                                      <p:cBhvr>
                                        <p:cTn id="49" dur="500"/>
                                        <p:tgtEl>
                                          <p:spTgt spid="512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026"/>
                                        </p:tgtEl>
                                        <p:attrNameLst>
                                          <p:attrName>style.visibility</p:attrName>
                                        </p:attrNameLst>
                                      </p:cBhvr>
                                      <p:to>
                                        <p:strVal val="visible"/>
                                      </p:to>
                                    </p:set>
                                    <p:animEffect transition="in" filter="blinds(horizontal)">
                                      <p:cBhvr>
                                        <p:cTn id="54" dur="500"/>
                                        <p:tgtEl>
                                          <p:spTgt spid="102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028"/>
                                        </p:tgtEl>
                                        <p:attrNameLst>
                                          <p:attrName>style.visibility</p:attrName>
                                        </p:attrNameLst>
                                      </p:cBhvr>
                                      <p:to>
                                        <p:strVal val="visible"/>
                                      </p:to>
                                    </p:set>
                                    <p:animEffect transition="in" filter="blinds(horizontal)">
                                      <p:cBhvr>
                                        <p:cTn id="5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solidFill>
                <a:schemeClr val="accent2">
                  <a:lumMod val="40000"/>
                  <a:lumOff val="60000"/>
                </a:schemeClr>
              </a:solidFill>
            </a:endParaRPr>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Many people read the ancient and newer works of literature during the Renaissance. This allowed them to gain knowledge that would let them make their own discoveries. </a:t>
            </a:r>
          </a:p>
          <a:p>
            <a:r>
              <a:rPr lang="en-US" dirty="0" smtClean="0">
                <a:solidFill>
                  <a:schemeClr val="accent2">
                    <a:lumMod val="40000"/>
                    <a:lumOff val="60000"/>
                  </a:schemeClr>
                </a:solidFill>
              </a:rPr>
              <a:t>Scientific and Mathematic Discoveries are made. </a:t>
            </a:r>
            <a:endParaRPr lang="en-US" dirty="0">
              <a:solidFill>
                <a:schemeClr val="accent2">
                  <a:lumMod val="40000"/>
                  <a:lumOff val="60000"/>
                </a:schemeClr>
              </a:solidFill>
            </a:endParaRPr>
          </a:p>
        </p:txBody>
      </p:sp>
      <p:pic>
        <p:nvPicPr>
          <p:cNvPr id="30722" name="Picture 2" descr="http://www.loc.gov/exhibits/vatican/images/math03.jpg"/>
          <p:cNvPicPr>
            <a:picLocks noChangeAspect="1" noChangeArrowheads="1"/>
          </p:cNvPicPr>
          <p:nvPr/>
        </p:nvPicPr>
        <p:blipFill>
          <a:blip r:embed="rId2" cstate="print"/>
          <a:srcRect/>
          <a:stretch>
            <a:fillRect/>
          </a:stretch>
        </p:blipFill>
        <p:spPr bwMode="auto">
          <a:xfrm>
            <a:off x="2819400" y="4267200"/>
            <a:ext cx="3276600" cy="23988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Renaissance Scientist thought that math could help them to figure out the world.  To do this they studied ancient math and then added their thoughts and discoveries to them. </a:t>
            </a:r>
          </a:p>
          <a:p>
            <a:r>
              <a:rPr lang="en-US" dirty="0" smtClean="0">
                <a:solidFill>
                  <a:schemeClr val="accent2">
                    <a:lumMod val="40000"/>
                    <a:lumOff val="60000"/>
                  </a:schemeClr>
                </a:solidFill>
              </a:rPr>
              <a:t>This allowed them to create many math symbols that we use even today. </a:t>
            </a:r>
          </a:p>
          <a:p>
            <a:pPr lvl="1"/>
            <a:r>
              <a:rPr lang="en-US" dirty="0" smtClean="0">
                <a:solidFill>
                  <a:schemeClr val="accent2">
                    <a:lumMod val="40000"/>
                    <a:lumOff val="60000"/>
                  </a:schemeClr>
                </a:solidFill>
                <a:ea typeface="Arial Unicode MS" pitchFamily="34" charset="-128"/>
                <a:cs typeface="Arial Unicode MS" pitchFamily="34" charset="-128"/>
              </a:rPr>
              <a:t>Square Root</a:t>
            </a:r>
          </a:p>
          <a:p>
            <a:pPr lvl="1"/>
            <a:r>
              <a:rPr lang="en-US" dirty="0" smtClean="0">
                <a:solidFill>
                  <a:schemeClr val="accent2">
                    <a:lumMod val="40000"/>
                    <a:lumOff val="60000"/>
                  </a:schemeClr>
                </a:solidFill>
                <a:ea typeface="Arial Unicode MS" pitchFamily="34" charset="-128"/>
                <a:cs typeface="Arial Unicode MS" pitchFamily="34" charset="-128"/>
              </a:rPr>
              <a:t>Positive and Negative Numbers</a:t>
            </a:r>
          </a:p>
        </p:txBody>
      </p:sp>
      <p:pic>
        <p:nvPicPr>
          <p:cNvPr id="29698" name="Picture 2" descr="http://www.mathatube.com/images/SqRoot_root_symbol-53.jpg"/>
          <p:cNvPicPr>
            <a:picLocks noChangeAspect="1" noChangeArrowheads="1"/>
          </p:cNvPicPr>
          <p:nvPr/>
        </p:nvPicPr>
        <p:blipFill>
          <a:blip r:embed="rId2" cstate="print"/>
          <a:srcRect/>
          <a:stretch>
            <a:fillRect/>
          </a:stretch>
        </p:blipFill>
        <p:spPr bwMode="auto">
          <a:xfrm>
            <a:off x="7162800" y="4267200"/>
            <a:ext cx="1295400" cy="1175321"/>
          </a:xfrm>
          <a:prstGeom prst="rect">
            <a:avLst/>
          </a:prstGeom>
          <a:noFill/>
        </p:spPr>
      </p:pic>
      <p:pic>
        <p:nvPicPr>
          <p:cNvPr id="29700" name="Picture 4" descr="http://www.instructables.com/files/deriv/FR3/6SP4/FQR1GVX3/FR36SP4FQR1GVX3.LARGE.gif"/>
          <p:cNvPicPr>
            <a:picLocks noChangeAspect="1" noChangeArrowheads="1"/>
          </p:cNvPicPr>
          <p:nvPr/>
        </p:nvPicPr>
        <p:blipFill>
          <a:blip r:embed="rId3" cstate="print"/>
          <a:srcRect t="44074" b="41319"/>
          <a:stretch>
            <a:fillRect/>
          </a:stretch>
        </p:blipFill>
        <p:spPr bwMode="auto">
          <a:xfrm>
            <a:off x="1295400" y="5715000"/>
            <a:ext cx="6781800"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9698"/>
                                        </p:tgtEl>
                                        <p:attrNameLst>
                                          <p:attrName>style.visibility</p:attrName>
                                        </p:attrNameLst>
                                      </p:cBhvr>
                                      <p:to>
                                        <p:strVal val="visible"/>
                                      </p:to>
                                    </p:set>
                                    <p:animEffect transition="in" filter="blinds(horizontal)">
                                      <p:cBhvr>
                                        <p:cTn id="23" dur="500"/>
                                        <p:tgtEl>
                                          <p:spTgt spid="29698"/>
                                        </p:tgtEl>
                                      </p:cBhvr>
                                    </p:animEffect>
                                  </p:childTnLst>
                                </p:cTn>
                              </p:par>
                              <p:par>
                                <p:cTn id="24" presetID="3" presetClass="entr" presetSubtype="10" fill="hold" nodeType="withEffect">
                                  <p:stCondLst>
                                    <p:cond delay="0"/>
                                  </p:stCondLst>
                                  <p:childTnLst>
                                    <p:set>
                                      <p:cBhvr>
                                        <p:cTn id="25" dur="1" fill="hold">
                                          <p:stCondLst>
                                            <p:cond delay="0"/>
                                          </p:stCondLst>
                                        </p:cTn>
                                        <p:tgtEl>
                                          <p:spTgt spid="29700"/>
                                        </p:tgtEl>
                                        <p:attrNameLst>
                                          <p:attrName>style.visibility</p:attrName>
                                        </p:attrNameLst>
                                      </p:cBhvr>
                                      <p:to>
                                        <p:strVal val="visible"/>
                                      </p:to>
                                    </p:set>
                                    <p:animEffect transition="in" filter="blinds(horizontal)">
                                      <p:cBhvr>
                                        <p:cTn id="26"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Math advancements led to other advancements. </a:t>
            </a:r>
          </a:p>
          <a:p>
            <a:pPr lvl="1"/>
            <a:r>
              <a:rPr lang="en-US" dirty="0" smtClean="0">
                <a:solidFill>
                  <a:schemeClr val="accent2">
                    <a:lumMod val="40000"/>
                    <a:lumOff val="60000"/>
                  </a:schemeClr>
                </a:solidFill>
              </a:rPr>
              <a:t>Engineers and Architects used this to strengthen buildings. </a:t>
            </a:r>
          </a:p>
          <a:p>
            <a:pPr lvl="1"/>
            <a:r>
              <a:rPr lang="en-US" dirty="0" smtClean="0">
                <a:solidFill>
                  <a:schemeClr val="accent2">
                    <a:lumMod val="40000"/>
                    <a:lumOff val="60000"/>
                  </a:schemeClr>
                </a:solidFill>
              </a:rPr>
              <a:t>Other scientist used math to help them study the sky and eventually learn that the Earth moves around the sun. </a:t>
            </a:r>
            <a:endParaRPr lang="en-US" dirty="0">
              <a:solidFill>
                <a:schemeClr val="accent2">
                  <a:lumMod val="40000"/>
                  <a:lumOff val="60000"/>
                </a:schemeClr>
              </a:solidFill>
            </a:endParaRPr>
          </a:p>
        </p:txBody>
      </p:sp>
      <p:pic>
        <p:nvPicPr>
          <p:cNvPr id="28674" name="Picture 2" descr="http://sp.life123.com/bm.pix/renaissance-architecture1.s600x600.jpg"/>
          <p:cNvPicPr>
            <a:picLocks noChangeAspect="1" noChangeArrowheads="1"/>
          </p:cNvPicPr>
          <p:nvPr/>
        </p:nvPicPr>
        <p:blipFill>
          <a:blip r:embed="rId2" cstate="print"/>
          <a:srcRect/>
          <a:stretch>
            <a:fillRect/>
          </a:stretch>
        </p:blipFill>
        <p:spPr bwMode="auto">
          <a:xfrm>
            <a:off x="533400" y="5029200"/>
            <a:ext cx="2438399" cy="1617950"/>
          </a:xfrm>
          <a:prstGeom prst="rect">
            <a:avLst/>
          </a:prstGeom>
          <a:noFill/>
        </p:spPr>
      </p:pic>
      <p:pic>
        <p:nvPicPr>
          <p:cNvPr id="28676" name="Picture 4" descr="http://jennyp12.files.wordpress.com/2010/05/arch4_2.jpg"/>
          <p:cNvPicPr>
            <a:picLocks noChangeAspect="1" noChangeArrowheads="1"/>
          </p:cNvPicPr>
          <p:nvPr/>
        </p:nvPicPr>
        <p:blipFill>
          <a:blip r:embed="rId3" cstate="print"/>
          <a:srcRect/>
          <a:stretch>
            <a:fillRect/>
          </a:stretch>
        </p:blipFill>
        <p:spPr bwMode="auto">
          <a:xfrm>
            <a:off x="3733800" y="4495800"/>
            <a:ext cx="1981200" cy="2161918"/>
          </a:xfrm>
          <a:prstGeom prst="rect">
            <a:avLst/>
          </a:prstGeom>
          <a:noFill/>
        </p:spPr>
      </p:pic>
      <p:pic>
        <p:nvPicPr>
          <p:cNvPr id="28678" name="Picture 6" descr="http://0.tqn.com/d/np/astronomy/255-1.jpg"/>
          <p:cNvPicPr>
            <a:picLocks noChangeAspect="1" noChangeArrowheads="1"/>
          </p:cNvPicPr>
          <p:nvPr/>
        </p:nvPicPr>
        <p:blipFill>
          <a:blip r:embed="rId4" cstate="print"/>
          <a:srcRect l="3695" r="24249"/>
          <a:stretch>
            <a:fillRect/>
          </a:stretch>
        </p:blipFill>
        <p:spPr bwMode="auto">
          <a:xfrm>
            <a:off x="5943600" y="4572000"/>
            <a:ext cx="2971800" cy="20669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0" y="1371600"/>
            <a:ext cx="8229600" cy="4525963"/>
          </a:xfrm>
        </p:spPr>
        <p:txBody>
          <a:bodyPr>
            <a:normAutofit lnSpcReduction="10000"/>
          </a:bodyPr>
          <a:lstStyle/>
          <a:p>
            <a:r>
              <a:rPr lang="en-US" dirty="0" smtClean="0">
                <a:solidFill>
                  <a:schemeClr val="accent2">
                    <a:lumMod val="40000"/>
                    <a:lumOff val="60000"/>
                  </a:schemeClr>
                </a:solidFill>
              </a:rPr>
              <a:t>Education during the Renaissance still taught religion but also the humanities. </a:t>
            </a:r>
          </a:p>
          <a:p>
            <a:r>
              <a:rPr lang="en-US" dirty="0" smtClean="0">
                <a:solidFill>
                  <a:schemeClr val="accent2">
                    <a:lumMod val="40000"/>
                    <a:lumOff val="60000"/>
                  </a:schemeClr>
                </a:solidFill>
              </a:rPr>
              <a:t>Petrarch was a Renaissance scholar. He had ideas about how history was important. His ideas would influence education for many years. </a:t>
            </a:r>
          </a:p>
          <a:p>
            <a:r>
              <a:rPr lang="en-US" dirty="0" smtClean="0">
                <a:solidFill>
                  <a:schemeClr val="accent2">
                    <a:lumMod val="40000"/>
                    <a:lumOff val="60000"/>
                  </a:schemeClr>
                </a:solidFill>
              </a:rPr>
              <a:t>Education and new ways to spread information would help the Renaissance spread from Italy to the rest of the world. </a:t>
            </a:r>
            <a:endParaRPr lang="en-US" dirty="0">
              <a:solidFill>
                <a:schemeClr val="accent2">
                  <a:lumMod val="40000"/>
                  <a:lumOff val="60000"/>
                </a:schemeClr>
              </a:solidFill>
            </a:endParaRPr>
          </a:p>
        </p:txBody>
      </p:sp>
      <p:pic>
        <p:nvPicPr>
          <p:cNvPr id="27650" name="Picture 2" descr="http://petrarch.petersadlon.com/images/petrarch.gif"/>
          <p:cNvPicPr>
            <a:picLocks noChangeAspect="1" noChangeArrowheads="1"/>
          </p:cNvPicPr>
          <p:nvPr/>
        </p:nvPicPr>
        <p:blipFill>
          <a:blip r:embed="rId2" cstate="print"/>
          <a:srcRect/>
          <a:stretch>
            <a:fillRect/>
          </a:stretch>
        </p:blipFill>
        <p:spPr bwMode="auto">
          <a:xfrm>
            <a:off x="6477000" y="3759108"/>
            <a:ext cx="2486025" cy="289886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Vocabulary</a:t>
            </a:r>
            <a:endParaRPr lang="en-US" dirty="0">
              <a:solidFill>
                <a:schemeClr val="accent2">
                  <a:lumMod val="40000"/>
                  <a:lumOff val="60000"/>
                </a:schemeClr>
              </a:solidFill>
            </a:endParaRPr>
          </a:p>
        </p:txBody>
      </p:sp>
      <p:sp>
        <p:nvSpPr>
          <p:cNvPr id="3" name="Content Placeholder 2"/>
          <p:cNvSpPr>
            <a:spLocks noGrp="1"/>
          </p:cNvSpPr>
          <p:nvPr>
            <p:ph idx="1"/>
          </p:nvPr>
        </p:nvSpPr>
        <p:spPr/>
        <p:txBody>
          <a:bodyPr>
            <a:normAutofit lnSpcReduction="10000"/>
          </a:bodyPr>
          <a:lstStyle/>
          <a:p>
            <a:r>
              <a:rPr lang="en-US" u="sng" dirty="0" smtClean="0">
                <a:solidFill>
                  <a:schemeClr val="accent2">
                    <a:lumMod val="40000"/>
                    <a:lumOff val="60000"/>
                  </a:schemeClr>
                </a:solidFill>
              </a:rPr>
              <a:t>Protestants </a:t>
            </a:r>
            <a:r>
              <a:rPr lang="en-US" dirty="0" smtClean="0">
                <a:solidFill>
                  <a:schemeClr val="accent2">
                    <a:lumMod val="40000"/>
                    <a:lumOff val="60000"/>
                  </a:schemeClr>
                </a:solidFill>
              </a:rPr>
              <a:t>– A Christian who protested against the Catholic Church. </a:t>
            </a:r>
          </a:p>
          <a:p>
            <a:pPr>
              <a:buNone/>
            </a:pPr>
            <a:endParaRPr lang="en-US" u="sng" dirty="0" smtClean="0">
              <a:solidFill>
                <a:schemeClr val="accent2">
                  <a:lumMod val="40000"/>
                  <a:lumOff val="60000"/>
                </a:schemeClr>
              </a:solidFill>
            </a:endParaRPr>
          </a:p>
          <a:p>
            <a:r>
              <a:rPr lang="en-US" u="sng" dirty="0" smtClean="0">
                <a:solidFill>
                  <a:schemeClr val="accent2">
                    <a:lumMod val="40000"/>
                    <a:lumOff val="60000"/>
                  </a:schemeClr>
                </a:solidFill>
              </a:rPr>
              <a:t>Reformation</a:t>
            </a:r>
            <a:r>
              <a:rPr lang="en-US" dirty="0" smtClean="0">
                <a:solidFill>
                  <a:schemeClr val="accent2">
                    <a:lumMod val="40000"/>
                    <a:lumOff val="60000"/>
                  </a:schemeClr>
                </a:solidFill>
              </a:rPr>
              <a:t> – A reform movement against the Roman Catholic Church that resulted in the Protestant Churches. </a:t>
            </a:r>
          </a:p>
          <a:p>
            <a:pPr>
              <a:buNone/>
            </a:pPr>
            <a:endParaRPr lang="en-US" dirty="0" smtClean="0">
              <a:solidFill>
                <a:schemeClr val="accent2">
                  <a:lumMod val="40000"/>
                  <a:lumOff val="60000"/>
                </a:schemeClr>
              </a:solidFill>
            </a:endParaRPr>
          </a:p>
          <a:p>
            <a:r>
              <a:rPr lang="en-US" u="sng" dirty="0" smtClean="0">
                <a:solidFill>
                  <a:schemeClr val="accent2">
                    <a:lumMod val="40000"/>
                    <a:lumOff val="60000"/>
                  </a:schemeClr>
                </a:solidFill>
              </a:rPr>
              <a:t>Renaissance </a:t>
            </a:r>
            <a:r>
              <a:rPr lang="en-US" dirty="0" smtClean="0">
                <a:solidFill>
                  <a:schemeClr val="accent2">
                    <a:lumMod val="40000"/>
                    <a:lumOff val="60000"/>
                  </a:schemeClr>
                </a:solidFill>
              </a:rPr>
              <a:t>– A period of “rebirth” and creativity that followed Europe’s Middle Ages.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Travelers, Traders, and Artist helped to spread the Renaissance. But there was one thing that was even more responsible for spreading the ideas of the Renaissance…</a:t>
            </a:r>
          </a:p>
          <a:p>
            <a:pPr>
              <a:buNone/>
            </a:pPr>
            <a:r>
              <a:rPr lang="en-US" dirty="0" smtClean="0">
                <a:solidFill>
                  <a:schemeClr val="accent2">
                    <a:lumMod val="40000"/>
                    <a:lumOff val="60000"/>
                  </a:schemeClr>
                </a:solidFill>
              </a:rPr>
              <a:t>						The Printing Press!</a:t>
            </a:r>
            <a:endParaRPr lang="en-US" dirty="0">
              <a:solidFill>
                <a:schemeClr val="accent2">
                  <a:lumMod val="40000"/>
                  <a:lumOff val="60000"/>
                </a:schemeClr>
              </a:solidFill>
            </a:endParaRPr>
          </a:p>
        </p:txBody>
      </p:sp>
      <p:pic>
        <p:nvPicPr>
          <p:cNvPr id="26626" name="Picture 2" descr="https://encrypted-tbn3.gstatic.com/images?q=tbn:ANd9GcSidX5EBJOiLeDNBXTuc7UobClUEvYqSyesPW0Ifo02XnJ-5myD"/>
          <p:cNvPicPr>
            <a:picLocks noChangeAspect="1" noChangeArrowheads="1"/>
          </p:cNvPicPr>
          <p:nvPr/>
        </p:nvPicPr>
        <p:blipFill>
          <a:blip r:embed="rId2" cstate="print"/>
          <a:srcRect/>
          <a:stretch>
            <a:fillRect/>
          </a:stretch>
        </p:blipFill>
        <p:spPr bwMode="auto">
          <a:xfrm>
            <a:off x="1295400" y="3657600"/>
            <a:ext cx="2971800" cy="29585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Paper started in China. It soon spread to the Middle East and then Europe. By the 1300’s paper was cheaper to produce than using the prepared animal hides. </a:t>
            </a:r>
            <a:endParaRPr lang="en-US" dirty="0">
              <a:solidFill>
                <a:schemeClr val="accent2">
                  <a:lumMod val="40000"/>
                  <a:lumOff val="60000"/>
                </a:schemeClr>
              </a:solidFill>
            </a:endParaRPr>
          </a:p>
        </p:txBody>
      </p:sp>
      <p:pic>
        <p:nvPicPr>
          <p:cNvPr id="25602" name="Picture 2" descr="http://www.netnebraska.org/sites/default/files/styles/large/public/paper.jpg"/>
          <p:cNvPicPr>
            <a:picLocks noChangeAspect="1" noChangeArrowheads="1"/>
          </p:cNvPicPr>
          <p:nvPr/>
        </p:nvPicPr>
        <p:blipFill>
          <a:blip r:embed="rId2" cstate="print"/>
          <a:srcRect/>
          <a:stretch>
            <a:fillRect/>
          </a:stretch>
        </p:blipFill>
        <p:spPr bwMode="auto">
          <a:xfrm rot="21069844">
            <a:off x="4521557" y="3609983"/>
            <a:ext cx="3633197" cy="2724898"/>
          </a:xfrm>
          <a:prstGeom prst="rect">
            <a:avLst/>
          </a:prstGeom>
          <a:noFill/>
        </p:spPr>
      </p:pic>
      <p:pic>
        <p:nvPicPr>
          <p:cNvPr id="25604" name="Picture 4" descr="http://wintercounts.si.edu/html_version/images/content/index_image.jpg"/>
          <p:cNvPicPr>
            <a:picLocks noChangeAspect="1" noChangeArrowheads="1"/>
          </p:cNvPicPr>
          <p:nvPr/>
        </p:nvPicPr>
        <p:blipFill>
          <a:blip r:embed="rId3" cstate="print"/>
          <a:srcRect/>
          <a:stretch>
            <a:fillRect/>
          </a:stretch>
        </p:blipFill>
        <p:spPr bwMode="auto">
          <a:xfrm rot="189837">
            <a:off x="609600" y="3962400"/>
            <a:ext cx="3448050" cy="2571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linds(horizontal)">
                                      <p:cBhvr>
                                        <p:cTn id="12" dur="500"/>
                                        <p:tgtEl>
                                          <p:spTgt spid="25604"/>
                                        </p:tgtEl>
                                      </p:cBhvr>
                                    </p:animEffect>
                                  </p:childTnLst>
                                </p:cTn>
                              </p:par>
                              <p:par>
                                <p:cTn id="13" presetID="3" presetClass="entr" presetSubtype="10" fill="hold" nodeType="with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blinds(horizontal)">
                                      <p:cBhvr>
                                        <p:cTn id="15"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5334000" cy="1143000"/>
          </a:xfrm>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457200" y="2636837"/>
            <a:ext cx="8229600" cy="4221163"/>
          </a:xfrm>
        </p:spPr>
        <p:txBody>
          <a:bodyPr>
            <a:normAutofit fontScale="92500"/>
          </a:bodyPr>
          <a:lstStyle/>
          <a:p>
            <a:r>
              <a:rPr lang="en-US" dirty="0" smtClean="0">
                <a:solidFill>
                  <a:schemeClr val="accent2">
                    <a:lumMod val="40000"/>
                    <a:lumOff val="60000"/>
                  </a:schemeClr>
                </a:solidFill>
              </a:rPr>
              <a:t>In the 1400’s German, Johann Gutenberg created the printing press with moveable type. </a:t>
            </a:r>
          </a:p>
          <a:p>
            <a:pPr lvl="1"/>
            <a:r>
              <a:rPr lang="en-US" dirty="0" smtClean="0">
                <a:solidFill>
                  <a:schemeClr val="accent2">
                    <a:lumMod val="40000"/>
                    <a:lumOff val="60000"/>
                  </a:schemeClr>
                </a:solidFill>
              </a:rPr>
              <a:t>This means each letter was on a separate piece of metal. This allowed them to be arranged and rearranged in many different ways. </a:t>
            </a:r>
          </a:p>
          <a:p>
            <a:pPr lvl="1"/>
            <a:r>
              <a:rPr lang="en-US" dirty="0" smtClean="0">
                <a:solidFill>
                  <a:schemeClr val="accent2">
                    <a:lumMod val="40000"/>
                    <a:lumOff val="60000"/>
                  </a:schemeClr>
                </a:solidFill>
              </a:rPr>
              <a:t>After being arranged, ink would then be spread over the letter and a piece of paper would be pressed against it. A whole page would print at one time. </a:t>
            </a:r>
          </a:p>
        </p:txBody>
      </p:sp>
      <p:pic>
        <p:nvPicPr>
          <p:cNvPr id="24578" name="Picture 2" descr="http://www.boiledbeans.net/wp-content/uploads/2012/07/17f2d0210c52084b9ccbfdc8b613a68f.jpg"/>
          <p:cNvPicPr>
            <a:picLocks noChangeAspect="1" noChangeArrowheads="1"/>
          </p:cNvPicPr>
          <p:nvPr/>
        </p:nvPicPr>
        <p:blipFill>
          <a:blip r:embed="rId2" cstate="print"/>
          <a:srcRect/>
          <a:stretch>
            <a:fillRect/>
          </a:stretch>
        </p:blipFill>
        <p:spPr bwMode="auto">
          <a:xfrm>
            <a:off x="5867400" y="381000"/>
            <a:ext cx="2857500" cy="21336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3581400" y="1600200"/>
            <a:ext cx="5562600" cy="4525963"/>
          </a:xfrm>
        </p:spPr>
        <p:txBody>
          <a:bodyPr>
            <a:normAutofit fontScale="92500" lnSpcReduction="20000"/>
          </a:bodyPr>
          <a:lstStyle/>
          <a:p>
            <a:r>
              <a:rPr lang="en-US" dirty="0" smtClean="0">
                <a:solidFill>
                  <a:schemeClr val="accent2">
                    <a:lumMod val="40000"/>
                    <a:lumOff val="60000"/>
                  </a:schemeClr>
                </a:solidFill>
              </a:rPr>
              <a:t>In 1456 Gutenberg printed the Bible. He first printed it in Latin, the language of the church. </a:t>
            </a:r>
          </a:p>
          <a:p>
            <a:r>
              <a:rPr lang="en-US" dirty="0" smtClean="0">
                <a:solidFill>
                  <a:schemeClr val="accent2">
                    <a:lumMod val="40000"/>
                    <a:lumOff val="60000"/>
                  </a:schemeClr>
                </a:solidFill>
              </a:rPr>
              <a:t>Next he printed it in other languages. This made the Bible available to many people. </a:t>
            </a:r>
          </a:p>
          <a:p>
            <a:r>
              <a:rPr lang="en-US" dirty="0" smtClean="0">
                <a:solidFill>
                  <a:schemeClr val="accent2">
                    <a:lumMod val="40000"/>
                    <a:lumOff val="60000"/>
                  </a:schemeClr>
                </a:solidFill>
              </a:rPr>
              <a:t>They began to read it an then wanted to get more education. </a:t>
            </a:r>
          </a:p>
          <a:p>
            <a:r>
              <a:rPr lang="en-US" dirty="0" smtClean="0">
                <a:solidFill>
                  <a:schemeClr val="accent2">
                    <a:lumMod val="40000"/>
                    <a:lumOff val="60000"/>
                  </a:schemeClr>
                </a:solidFill>
              </a:rPr>
              <a:t> His printing press spread religious, political, and artistic ideas. </a:t>
            </a:r>
          </a:p>
          <a:p>
            <a:pPr>
              <a:buNone/>
            </a:pPr>
            <a:endParaRPr lang="en-US" dirty="0">
              <a:solidFill>
                <a:schemeClr val="accent2">
                  <a:lumMod val="40000"/>
                  <a:lumOff val="60000"/>
                </a:schemeClr>
              </a:solidFill>
            </a:endParaRPr>
          </a:p>
        </p:txBody>
      </p:sp>
      <p:pic>
        <p:nvPicPr>
          <p:cNvPr id="23554" name="Picture 2" descr="http://upload.wikimedia.org/wikipedia/commons/thumb/f/f8/Printer_in_1568-ce.png/220px-Printer_in_1568-ce.png"/>
          <p:cNvPicPr>
            <a:picLocks noChangeAspect="1" noChangeArrowheads="1"/>
          </p:cNvPicPr>
          <p:nvPr/>
        </p:nvPicPr>
        <p:blipFill>
          <a:blip r:embed="rId2" cstate="print"/>
          <a:srcRect/>
          <a:stretch>
            <a:fillRect/>
          </a:stretch>
        </p:blipFill>
        <p:spPr bwMode="auto">
          <a:xfrm>
            <a:off x="228599" y="1828800"/>
            <a:ext cx="3246549" cy="4191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457200" y="1600200"/>
            <a:ext cx="5562600" cy="4525963"/>
          </a:xfrm>
        </p:spPr>
        <p:txBody>
          <a:bodyPr>
            <a:normAutofit fontScale="85000" lnSpcReduction="20000"/>
          </a:bodyPr>
          <a:lstStyle/>
          <a:p>
            <a:r>
              <a:rPr lang="en-US" dirty="0" smtClean="0">
                <a:solidFill>
                  <a:schemeClr val="accent2">
                    <a:lumMod val="40000"/>
                    <a:lumOff val="60000"/>
                  </a:schemeClr>
                </a:solidFill>
              </a:rPr>
              <a:t>Students traveled to Italy to study the new humanist ideas. The students would take their new ideas back with them to their own countries. </a:t>
            </a:r>
          </a:p>
          <a:p>
            <a:r>
              <a:rPr lang="en-US" dirty="0" smtClean="0">
                <a:solidFill>
                  <a:schemeClr val="accent2">
                    <a:lumMod val="40000"/>
                    <a:lumOff val="60000"/>
                  </a:schemeClr>
                </a:solidFill>
              </a:rPr>
              <a:t>Universities started to pop up all over Europe – France, Germany, and Netherlands. </a:t>
            </a:r>
          </a:p>
          <a:p>
            <a:r>
              <a:rPr lang="en-US" dirty="0" smtClean="0">
                <a:solidFill>
                  <a:schemeClr val="accent2">
                    <a:lumMod val="40000"/>
                    <a:lumOff val="60000"/>
                  </a:schemeClr>
                </a:solidFill>
              </a:rPr>
              <a:t>The universities were set up by humanists. This means they taught the value of the human as an individual. </a:t>
            </a:r>
            <a:endParaRPr lang="en-US" dirty="0">
              <a:solidFill>
                <a:schemeClr val="accent2">
                  <a:lumMod val="40000"/>
                  <a:lumOff val="60000"/>
                </a:schemeClr>
              </a:solidFill>
            </a:endParaRPr>
          </a:p>
        </p:txBody>
      </p:sp>
      <p:pic>
        <p:nvPicPr>
          <p:cNvPr id="22530" name="Picture 2" descr="http://www.lsu.edu/faculty/maribel/images/largerelief.jpg"/>
          <p:cNvPicPr>
            <a:picLocks noChangeAspect="1" noChangeArrowheads="1"/>
          </p:cNvPicPr>
          <p:nvPr/>
        </p:nvPicPr>
        <p:blipFill>
          <a:blip r:embed="rId2" cstate="print"/>
          <a:srcRect/>
          <a:stretch>
            <a:fillRect/>
          </a:stretch>
        </p:blipFill>
        <p:spPr bwMode="auto">
          <a:xfrm>
            <a:off x="6248400" y="2286000"/>
            <a:ext cx="2514600" cy="20879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066800"/>
            <a:ext cx="5257800" cy="1143000"/>
          </a:xfrm>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457200" y="3170237"/>
            <a:ext cx="8229600" cy="3687763"/>
          </a:xfrm>
        </p:spPr>
        <p:txBody>
          <a:bodyPr>
            <a:normAutofit lnSpcReduction="10000"/>
          </a:bodyPr>
          <a:lstStyle/>
          <a:p>
            <a:r>
              <a:rPr lang="en-US" dirty="0" smtClean="0">
                <a:solidFill>
                  <a:schemeClr val="accent2">
                    <a:lumMod val="40000"/>
                    <a:lumOff val="60000"/>
                  </a:schemeClr>
                </a:solidFill>
              </a:rPr>
              <a:t>Only men were educated at these universities. </a:t>
            </a:r>
          </a:p>
          <a:p>
            <a:r>
              <a:rPr lang="en-US" dirty="0" smtClean="0">
                <a:solidFill>
                  <a:schemeClr val="accent2">
                    <a:lumMod val="40000"/>
                    <a:lumOff val="60000"/>
                  </a:schemeClr>
                </a:solidFill>
              </a:rPr>
              <a:t>Many rich Italian families could afford however, to educate their daughters at home. </a:t>
            </a:r>
          </a:p>
          <a:p>
            <a:r>
              <a:rPr lang="en-US" dirty="0" smtClean="0">
                <a:solidFill>
                  <a:schemeClr val="accent2">
                    <a:lumMod val="40000"/>
                    <a:lumOff val="60000"/>
                  </a:schemeClr>
                </a:solidFill>
              </a:rPr>
              <a:t>These educated women could not be influential on their own; however, they could marry nobles and become influential in their lands. </a:t>
            </a:r>
            <a:endParaRPr lang="en-US" dirty="0">
              <a:solidFill>
                <a:schemeClr val="accent2">
                  <a:lumMod val="40000"/>
                  <a:lumOff val="60000"/>
                </a:schemeClr>
              </a:solidFill>
            </a:endParaRPr>
          </a:p>
        </p:txBody>
      </p:sp>
      <p:pic>
        <p:nvPicPr>
          <p:cNvPr id="21506" name="Picture 2" descr="https://encrypted-tbn2.gstatic.com/images?q=tbn:ANd9GcTFWS_7mFqc96Xt0fhcaCvDRRKaMwzEOO-eVKTWXEL6hU24VC4CAw"/>
          <p:cNvPicPr>
            <a:picLocks noChangeAspect="1" noChangeArrowheads="1"/>
          </p:cNvPicPr>
          <p:nvPr/>
        </p:nvPicPr>
        <p:blipFill>
          <a:blip r:embed="rId2" cstate="print"/>
          <a:srcRect/>
          <a:stretch>
            <a:fillRect/>
          </a:stretch>
        </p:blipFill>
        <p:spPr bwMode="auto">
          <a:xfrm>
            <a:off x="381000" y="304800"/>
            <a:ext cx="2971800" cy="26236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graphicFrame>
        <p:nvGraphicFramePr>
          <p:cNvPr id="4" name="Content Placeholder 3"/>
          <p:cNvGraphicFramePr>
            <a:graphicFrameLocks noGrp="1"/>
          </p:cNvGraphicFramePr>
          <p:nvPr>
            <p:ph idx="1"/>
          </p:nvPr>
        </p:nvGraphicFramePr>
        <p:xfrm>
          <a:off x="533400" y="1828800"/>
          <a:ext cx="8305800" cy="2276939"/>
        </p:xfrm>
        <a:graphic>
          <a:graphicData uri="http://schemas.openxmlformats.org/drawingml/2006/table">
            <a:tbl>
              <a:tblPr firstRow="1" bandRow="1">
                <a:tableStyleId>{21E4AEA4-8DFA-4A89-87EB-49C32662AFE0}</a:tableStyleId>
              </a:tblPr>
              <a:tblGrid>
                <a:gridCol w="2768600"/>
                <a:gridCol w="2768600"/>
                <a:gridCol w="2768600"/>
              </a:tblGrid>
              <a:tr h="298621">
                <a:tc>
                  <a:txBody>
                    <a:bodyPr/>
                    <a:lstStyle/>
                    <a:p>
                      <a:pPr algn="ctr"/>
                      <a:r>
                        <a:rPr lang="en-US" dirty="0" smtClean="0"/>
                        <a:t>I</a:t>
                      </a:r>
                      <a:r>
                        <a:rPr lang="en-US" baseline="0" dirty="0" smtClean="0"/>
                        <a:t>talian Renaissance</a:t>
                      </a:r>
                      <a:endParaRPr lang="en-US" dirty="0"/>
                    </a:p>
                  </a:txBody>
                  <a:tcPr/>
                </a:tc>
                <a:tc>
                  <a:txBody>
                    <a:bodyPr/>
                    <a:lstStyle/>
                    <a:p>
                      <a:pPr algn="ctr"/>
                      <a:r>
                        <a:rPr lang="en-US" dirty="0" smtClean="0"/>
                        <a:t>Both</a:t>
                      </a:r>
                      <a:endParaRPr lang="en-US" dirty="0"/>
                    </a:p>
                  </a:txBody>
                  <a:tcPr/>
                </a:tc>
                <a:tc>
                  <a:txBody>
                    <a:bodyPr/>
                    <a:lstStyle/>
                    <a:p>
                      <a:pPr algn="ctr"/>
                      <a:r>
                        <a:rPr lang="en-US" dirty="0" smtClean="0"/>
                        <a:t>Northern Renaissance</a:t>
                      </a:r>
                      <a:endParaRPr lang="en-US" dirty="0"/>
                    </a:p>
                  </a:txBody>
                  <a:tcPr/>
                </a:tc>
              </a:tr>
              <a:tr h="1911179">
                <a:tc>
                  <a:txBody>
                    <a:bodyPr/>
                    <a:lstStyle/>
                    <a:p>
                      <a:pPr>
                        <a:buFont typeface="Arial" charset="0"/>
                        <a:buChar char="•"/>
                      </a:pPr>
                      <a:r>
                        <a:rPr lang="en-US" dirty="0" smtClean="0"/>
                        <a:t>Humanism</a:t>
                      </a:r>
                    </a:p>
                    <a:p>
                      <a:pPr marL="0" marR="0" indent="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Artists paint scenes and classical myths.</a:t>
                      </a:r>
                      <a:endParaRPr lang="en-US" dirty="0" smtClean="0"/>
                    </a:p>
                    <a:p>
                      <a:pPr>
                        <a:buFont typeface="Arial" charset="0"/>
                        <a:buChar char="•"/>
                      </a:pPr>
                      <a:r>
                        <a:rPr lang="en-US" baseline="0" dirty="0" smtClean="0"/>
                        <a:t> </a:t>
                      </a:r>
                      <a:endParaRPr lang="en-US" dirty="0"/>
                    </a:p>
                  </a:txBody>
                  <a:tcPr/>
                </a:tc>
                <a:tc>
                  <a:txBody>
                    <a:bodyPr/>
                    <a:lstStyle/>
                    <a:p>
                      <a:pPr>
                        <a:buFont typeface="Arial" charset="0"/>
                        <a:buChar char="•"/>
                      </a:pPr>
                      <a:r>
                        <a:rPr lang="en-US" dirty="0" smtClean="0"/>
                        <a:t>Advances in science and art. </a:t>
                      </a:r>
                    </a:p>
                  </a:txBody>
                  <a:tcPr/>
                </a:tc>
                <a:tc>
                  <a:txBody>
                    <a:bodyPr/>
                    <a:lstStyle/>
                    <a:p>
                      <a:pPr>
                        <a:buFont typeface="Arial" charset="0"/>
                        <a:buChar char="•"/>
                      </a:pPr>
                      <a:r>
                        <a:rPr lang="en-US" baseline="0" dirty="0" smtClean="0"/>
                        <a:t>Christian Humanism</a:t>
                      </a:r>
                    </a:p>
                    <a:p>
                      <a:pPr marL="0" marR="0" indent="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Artists painted scenes and people found in daily life. </a:t>
                      </a:r>
                      <a:endParaRPr lang="en-US" dirty="0" smtClean="0"/>
                    </a:p>
                    <a:p>
                      <a:pPr>
                        <a:buFont typeface="Arial" charset="0"/>
                        <a:buNone/>
                      </a:pPr>
                      <a:endParaRPr lang="en-US" baseline="0" dirty="0" smtClean="0"/>
                    </a:p>
                  </a:txBody>
                  <a:tcPr/>
                </a:tc>
              </a:tr>
            </a:tbl>
          </a:graphicData>
        </a:graphic>
      </p:graphicFrame>
      <p:pic>
        <p:nvPicPr>
          <p:cNvPr id="20482" name="Picture 2" descr="http://4.bp.blogspot.com/_vrxFEJlsb-s/TMpFHhBSmzI/AAAAAAAAAAg/boUFxN-09zA/s640/p74330-Las_Vegas-Renaissance_Art_in_the_Venetian.jpg"/>
          <p:cNvPicPr>
            <a:picLocks noChangeAspect="1" noChangeArrowheads="1"/>
          </p:cNvPicPr>
          <p:nvPr/>
        </p:nvPicPr>
        <p:blipFill>
          <a:blip r:embed="rId2" cstate="print"/>
          <a:srcRect/>
          <a:stretch>
            <a:fillRect/>
          </a:stretch>
        </p:blipFill>
        <p:spPr bwMode="auto">
          <a:xfrm>
            <a:off x="609600" y="3505200"/>
            <a:ext cx="2609850" cy="3076575"/>
          </a:xfrm>
          <a:prstGeom prst="rect">
            <a:avLst/>
          </a:prstGeom>
          <a:noFill/>
        </p:spPr>
      </p:pic>
      <p:pic>
        <p:nvPicPr>
          <p:cNvPr id="20484" name="Picture 4" descr="http://www.thecultureconcept.com/circle/wp-content/uploads/2012/09/Albrecht-Durer-The-Large-Turf-.jpg"/>
          <p:cNvPicPr>
            <a:picLocks noChangeAspect="1" noChangeArrowheads="1"/>
          </p:cNvPicPr>
          <p:nvPr/>
        </p:nvPicPr>
        <p:blipFill>
          <a:blip r:embed="rId3" cstate="print"/>
          <a:srcRect/>
          <a:stretch>
            <a:fillRect/>
          </a:stretch>
        </p:blipFill>
        <p:spPr bwMode="auto">
          <a:xfrm>
            <a:off x="6248400" y="3505200"/>
            <a:ext cx="2343150" cy="3076575"/>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953000" cy="1143000"/>
          </a:xfrm>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0" y="1219200"/>
            <a:ext cx="7467600" cy="5638800"/>
          </a:xfrm>
        </p:spPr>
        <p:txBody>
          <a:bodyPr>
            <a:normAutofit/>
          </a:bodyPr>
          <a:lstStyle/>
          <a:p>
            <a:r>
              <a:rPr lang="en-US" dirty="0" smtClean="0">
                <a:solidFill>
                  <a:schemeClr val="accent2">
                    <a:lumMod val="40000"/>
                    <a:lumOff val="60000"/>
                  </a:schemeClr>
                </a:solidFill>
              </a:rPr>
              <a:t>Important figures in the Renaissance beyond Italy:</a:t>
            </a:r>
          </a:p>
          <a:p>
            <a:pPr lvl="1"/>
            <a:r>
              <a:rPr lang="en-US" dirty="0" smtClean="0">
                <a:solidFill>
                  <a:schemeClr val="accent2">
                    <a:lumMod val="40000"/>
                    <a:lumOff val="60000"/>
                  </a:schemeClr>
                </a:solidFill>
              </a:rPr>
              <a:t>Desiderius Erasmus: criticized the corrupt church and wanted to get rid of rituals. He believed devotion to God and Jesus’ teachings was far more important. </a:t>
            </a:r>
          </a:p>
          <a:p>
            <a:pPr lvl="1"/>
            <a:r>
              <a:rPr lang="en-US" dirty="0" smtClean="0">
                <a:solidFill>
                  <a:schemeClr val="accent2">
                    <a:lumMod val="40000"/>
                    <a:lumOff val="60000"/>
                  </a:schemeClr>
                </a:solidFill>
              </a:rPr>
              <a:t>Albrecht Duer: German who studied anatomy so that he could paint people more realistically. Painted in great detail. Famous for his prints (reproduced work)</a:t>
            </a:r>
          </a:p>
        </p:txBody>
      </p:sp>
      <p:pic>
        <p:nvPicPr>
          <p:cNvPr id="19464" name="Picture 8" descr="http://upload.wikimedia.org/wikipedia/commons/thumb/3/30/Holbein-erasmus.jpg/220px-Holbein-erasmus.jpg"/>
          <p:cNvPicPr>
            <a:picLocks noChangeAspect="1" noChangeArrowheads="1"/>
          </p:cNvPicPr>
          <p:nvPr/>
        </p:nvPicPr>
        <p:blipFill>
          <a:blip r:embed="rId2" cstate="print"/>
          <a:srcRect/>
          <a:stretch>
            <a:fillRect/>
          </a:stretch>
        </p:blipFill>
        <p:spPr bwMode="auto">
          <a:xfrm>
            <a:off x="7391400" y="1676400"/>
            <a:ext cx="1556464" cy="2200276"/>
          </a:xfrm>
          <a:prstGeom prst="rect">
            <a:avLst/>
          </a:prstGeom>
          <a:noFill/>
        </p:spPr>
      </p:pic>
      <p:pic>
        <p:nvPicPr>
          <p:cNvPr id="19458" name="Picture 2" descr="http://www.boglewood.com/cornaro/xdurerpic26.jpg"/>
          <p:cNvPicPr>
            <a:picLocks noChangeAspect="1" noChangeArrowheads="1"/>
          </p:cNvPicPr>
          <p:nvPr/>
        </p:nvPicPr>
        <p:blipFill>
          <a:blip r:embed="rId3" cstate="print"/>
          <a:srcRect/>
          <a:stretch>
            <a:fillRect/>
          </a:stretch>
        </p:blipFill>
        <p:spPr bwMode="auto">
          <a:xfrm>
            <a:off x="7315200" y="4191000"/>
            <a:ext cx="1686640"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40000"/>
                    <a:lumOff val="60000"/>
                  </a:schemeClr>
                </a:solidFill>
              </a:rPr>
              <a:t>The Renaissance </a:t>
            </a:r>
            <a:br>
              <a:rPr lang="en-US" dirty="0" smtClean="0">
                <a:solidFill>
                  <a:schemeClr val="accent2">
                    <a:lumMod val="40000"/>
                    <a:lumOff val="60000"/>
                  </a:schemeClr>
                </a:solidFill>
              </a:rPr>
            </a:br>
            <a:r>
              <a:rPr lang="en-US" dirty="0" smtClean="0">
                <a:solidFill>
                  <a:schemeClr val="accent2">
                    <a:lumMod val="40000"/>
                    <a:lumOff val="60000"/>
                  </a:schemeClr>
                </a:solidFill>
              </a:rPr>
              <a:t>Throughout The World</a:t>
            </a:r>
            <a:endParaRPr lang="en-US" dirty="0"/>
          </a:p>
        </p:txBody>
      </p:sp>
      <p:sp>
        <p:nvSpPr>
          <p:cNvPr id="3" name="Content Placeholder 2"/>
          <p:cNvSpPr>
            <a:spLocks noGrp="1"/>
          </p:cNvSpPr>
          <p:nvPr>
            <p:ph idx="1"/>
          </p:nvPr>
        </p:nvSpPr>
        <p:spPr>
          <a:xfrm>
            <a:off x="0" y="1600200"/>
            <a:ext cx="7239000" cy="5257800"/>
          </a:xfrm>
        </p:spPr>
        <p:txBody>
          <a:bodyPr/>
          <a:lstStyle/>
          <a:p>
            <a:pPr lvl="1"/>
            <a:r>
              <a:rPr lang="en-US" dirty="0" smtClean="0">
                <a:solidFill>
                  <a:schemeClr val="accent2">
                    <a:lumMod val="40000"/>
                    <a:lumOff val="60000"/>
                  </a:schemeClr>
                </a:solidFill>
              </a:rPr>
              <a:t>Miguel de Cervantes: A writer from Spain who wrote a book called Don Quixote. This book and others written by him made fun of the Middle Ages. </a:t>
            </a:r>
          </a:p>
          <a:p>
            <a:pPr lvl="1"/>
            <a:r>
              <a:rPr lang="en-US" dirty="0" smtClean="0">
                <a:solidFill>
                  <a:schemeClr val="accent2">
                    <a:lumMod val="40000"/>
                    <a:lumOff val="60000"/>
                  </a:schemeClr>
                </a:solidFill>
              </a:rPr>
              <a:t>William Shakespeare: Greatest writer in the English language. Famous for his plays. He wrote more than 30 comedies, histories, and tragedies. Also, wrote poems. </a:t>
            </a:r>
          </a:p>
          <a:p>
            <a:endParaRPr lang="en-US" dirty="0"/>
          </a:p>
        </p:txBody>
      </p:sp>
      <p:pic>
        <p:nvPicPr>
          <p:cNvPr id="4" name="Picture 4" descr="http://historywarsweapons.com/wp-content/uploads/image/CervatesSaavedra1.jpg"/>
          <p:cNvPicPr>
            <a:picLocks noChangeAspect="1" noChangeArrowheads="1"/>
          </p:cNvPicPr>
          <p:nvPr/>
        </p:nvPicPr>
        <p:blipFill>
          <a:blip r:embed="rId3" cstate="print"/>
          <a:srcRect/>
          <a:stretch>
            <a:fillRect/>
          </a:stretch>
        </p:blipFill>
        <p:spPr bwMode="auto">
          <a:xfrm>
            <a:off x="7315200" y="1267892"/>
            <a:ext cx="1555613" cy="2084908"/>
          </a:xfrm>
          <a:prstGeom prst="rect">
            <a:avLst/>
          </a:prstGeom>
          <a:noFill/>
        </p:spPr>
      </p:pic>
      <p:pic>
        <p:nvPicPr>
          <p:cNvPr id="5" name="Picture 6" descr="http://www.themorgan.org/exhibitions/images/current/CobbePortraitOfShakespeare.jpg"/>
          <p:cNvPicPr>
            <a:picLocks noChangeAspect="1" noChangeArrowheads="1"/>
          </p:cNvPicPr>
          <p:nvPr/>
        </p:nvPicPr>
        <p:blipFill>
          <a:blip r:embed="rId4" cstate="print"/>
          <a:srcRect/>
          <a:stretch>
            <a:fillRect/>
          </a:stretch>
        </p:blipFill>
        <p:spPr bwMode="auto">
          <a:xfrm>
            <a:off x="7315200" y="3733799"/>
            <a:ext cx="1600200" cy="23074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Near the end of the Renaissance people were starting to really become upset with the church. </a:t>
            </a:r>
          </a:p>
          <a:p>
            <a:r>
              <a:rPr lang="en-US" dirty="0" smtClean="0">
                <a:solidFill>
                  <a:schemeClr val="accent2">
                    <a:lumMod val="40000"/>
                    <a:lumOff val="60000"/>
                  </a:schemeClr>
                </a:solidFill>
              </a:rPr>
              <a:t>The people wanted to end corruption and focus again on the religion. </a:t>
            </a:r>
          </a:p>
          <a:p>
            <a:r>
              <a:rPr lang="en-US" dirty="0" smtClean="0">
                <a:solidFill>
                  <a:schemeClr val="accent2">
                    <a:lumMod val="40000"/>
                    <a:lumOff val="60000"/>
                  </a:schemeClr>
                </a:solidFill>
              </a:rPr>
              <a:t>This started what is known as the Reformation. </a:t>
            </a:r>
            <a:endParaRPr lang="en-US" dirty="0">
              <a:solidFill>
                <a:schemeClr val="accent2">
                  <a:lumMod val="40000"/>
                  <a:lumOff val="60000"/>
                </a:schemeClr>
              </a:solidFill>
            </a:endParaRPr>
          </a:p>
        </p:txBody>
      </p:sp>
      <p:pic>
        <p:nvPicPr>
          <p:cNvPr id="17410" name="Picture 2" descr="http://t3.gstatic.com/images?q=tbn:ANd9GcScGznyqovYHti5pMZw_Vs4Va7K6UZ3c2gGFO15NzBSVsWEk-sjd0YsfWoXJA"/>
          <p:cNvPicPr>
            <a:picLocks noChangeAspect="1" noChangeArrowheads="1"/>
          </p:cNvPicPr>
          <p:nvPr/>
        </p:nvPicPr>
        <p:blipFill>
          <a:blip r:embed="rId2" cstate="print"/>
          <a:srcRect/>
          <a:stretch>
            <a:fillRect/>
          </a:stretch>
        </p:blipFill>
        <p:spPr bwMode="auto">
          <a:xfrm>
            <a:off x="6477000" y="4724400"/>
            <a:ext cx="2466975" cy="18478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solidFill>
                <a:schemeClr val="accent2">
                  <a:lumMod val="40000"/>
                  <a:lumOff val="60000"/>
                </a:schemeClr>
              </a:solidFill>
            </a:endParaRPr>
          </a:p>
        </p:txBody>
      </p:sp>
      <p:sp>
        <p:nvSpPr>
          <p:cNvPr id="3" name="Content Placeholder 2"/>
          <p:cNvSpPr>
            <a:spLocks noGrp="1"/>
          </p:cNvSpPr>
          <p:nvPr>
            <p:ph idx="1"/>
          </p:nvPr>
        </p:nvSpPr>
        <p:spPr>
          <a:xfrm>
            <a:off x="457200" y="1600200"/>
            <a:ext cx="8229600" cy="5257800"/>
          </a:xfrm>
        </p:spPr>
        <p:txBody>
          <a:bodyPr>
            <a:normAutofit/>
          </a:bodyPr>
          <a:lstStyle/>
          <a:p>
            <a:r>
              <a:rPr lang="en-US" dirty="0" smtClean="0">
                <a:solidFill>
                  <a:schemeClr val="accent2">
                    <a:lumMod val="40000"/>
                    <a:lumOff val="60000"/>
                  </a:schemeClr>
                </a:solidFill>
              </a:rPr>
              <a:t>The Black Death was horrible because it killed so many people, however…</a:t>
            </a:r>
          </a:p>
          <a:p>
            <a:pPr>
              <a:buNone/>
            </a:pPr>
            <a:r>
              <a:rPr lang="en-US" dirty="0">
                <a:solidFill>
                  <a:schemeClr val="accent2">
                    <a:lumMod val="40000"/>
                    <a:lumOff val="60000"/>
                  </a:schemeClr>
                </a:solidFill>
              </a:rPr>
              <a:t> </a:t>
            </a:r>
          </a:p>
          <a:p>
            <a:pPr>
              <a:buNone/>
            </a:pPr>
            <a:endParaRPr lang="en-US" dirty="0" smtClean="0">
              <a:solidFill>
                <a:schemeClr val="accent2">
                  <a:lumMod val="40000"/>
                  <a:lumOff val="60000"/>
                </a:schemeClr>
              </a:solidFill>
            </a:endParaRPr>
          </a:p>
          <a:p>
            <a:pPr>
              <a:buNone/>
            </a:pPr>
            <a:endParaRPr lang="en-US" dirty="0">
              <a:solidFill>
                <a:schemeClr val="accent2">
                  <a:lumMod val="40000"/>
                  <a:lumOff val="60000"/>
                </a:schemeClr>
              </a:solidFill>
            </a:endParaRPr>
          </a:p>
          <a:p>
            <a:pPr>
              <a:buNone/>
            </a:pPr>
            <a:endParaRPr lang="en-US" dirty="0" smtClean="0">
              <a:solidFill>
                <a:schemeClr val="accent2">
                  <a:lumMod val="40000"/>
                  <a:lumOff val="60000"/>
                </a:schemeClr>
              </a:solidFill>
            </a:endParaRPr>
          </a:p>
          <a:p>
            <a:pPr>
              <a:buNone/>
            </a:pPr>
            <a:r>
              <a:rPr lang="en-US" dirty="0">
                <a:solidFill>
                  <a:schemeClr val="accent2">
                    <a:lumMod val="40000"/>
                    <a:lumOff val="60000"/>
                  </a:schemeClr>
                </a:solidFill>
              </a:rPr>
              <a:t>	</a:t>
            </a:r>
            <a:r>
              <a:rPr lang="en-US" dirty="0" smtClean="0">
                <a:solidFill>
                  <a:schemeClr val="accent2">
                    <a:lumMod val="40000"/>
                    <a:lumOff val="60000"/>
                  </a:schemeClr>
                </a:solidFill>
              </a:rPr>
              <a:t>					</a:t>
            </a:r>
          </a:p>
          <a:p>
            <a:pPr>
              <a:buNone/>
            </a:pPr>
            <a:endParaRPr lang="en-US" dirty="0">
              <a:solidFill>
                <a:schemeClr val="accent2">
                  <a:lumMod val="40000"/>
                  <a:lumOff val="60000"/>
                </a:schemeClr>
              </a:solidFill>
            </a:endParaRPr>
          </a:p>
          <a:p>
            <a:pPr>
              <a:buNone/>
            </a:pPr>
            <a:r>
              <a:rPr lang="en-US" dirty="0" smtClean="0">
                <a:solidFill>
                  <a:schemeClr val="accent2">
                    <a:lumMod val="40000"/>
                    <a:lumOff val="60000"/>
                  </a:schemeClr>
                </a:solidFill>
              </a:rPr>
              <a:t>						it wasn’t all bad!</a:t>
            </a:r>
            <a:endParaRPr lang="en-US" dirty="0">
              <a:solidFill>
                <a:schemeClr val="accent2">
                  <a:lumMod val="40000"/>
                  <a:lumOff val="60000"/>
                </a:schemeClr>
              </a:solidFill>
            </a:endParaRPr>
          </a:p>
        </p:txBody>
      </p:sp>
      <p:pic>
        <p:nvPicPr>
          <p:cNvPr id="24578" name="Picture 2" descr="http://static.ddmcdn.com/gif/black-death-5.jpg"/>
          <p:cNvPicPr>
            <a:picLocks noChangeAspect="1" noChangeArrowheads="1"/>
          </p:cNvPicPr>
          <p:nvPr/>
        </p:nvPicPr>
        <p:blipFill>
          <a:blip r:embed="rId2" cstate="print"/>
          <a:srcRect/>
          <a:stretch>
            <a:fillRect/>
          </a:stretch>
        </p:blipFill>
        <p:spPr bwMode="auto">
          <a:xfrm>
            <a:off x="0" y="2667000"/>
            <a:ext cx="9557288" cy="2819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blinds(horizontal)">
                                      <p:cBhvr>
                                        <p:cTn id="1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762000"/>
            <a:ext cx="4343400" cy="1143000"/>
          </a:xfrm>
        </p:spPr>
        <p:txBody>
          <a:bodyPr>
            <a:normAutofit/>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457200" y="2332037"/>
            <a:ext cx="8229600" cy="4525963"/>
          </a:xfrm>
        </p:spPr>
        <p:txBody>
          <a:bodyPr>
            <a:normAutofit fontScale="92500" lnSpcReduction="10000"/>
          </a:bodyPr>
          <a:lstStyle/>
          <a:p>
            <a:r>
              <a:rPr lang="en-US" dirty="0" smtClean="0">
                <a:solidFill>
                  <a:schemeClr val="accent2">
                    <a:lumMod val="40000"/>
                    <a:lumOff val="60000"/>
                  </a:schemeClr>
                </a:solidFill>
              </a:rPr>
              <a:t>The complaints of those calling for change from the church were as follows:</a:t>
            </a:r>
          </a:p>
          <a:p>
            <a:pPr lvl="1"/>
            <a:r>
              <a:rPr lang="en-US" dirty="0" smtClean="0">
                <a:solidFill>
                  <a:schemeClr val="accent2">
                    <a:lumMod val="40000"/>
                    <a:lumOff val="60000"/>
                  </a:schemeClr>
                </a:solidFill>
              </a:rPr>
              <a:t>Priest and Bishops weren’t religious anymore</a:t>
            </a:r>
          </a:p>
          <a:p>
            <a:pPr lvl="1"/>
            <a:r>
              <a:rPr lang="en-US" dirty="0" smtClean="0">
                <a:solidFill>
                  <a:schemeClr val="accent2">
                    <a:lumMod val="40000"/>
                    <a:lumOff val="60000"/>
                  </a:schemeClr>
                </a:solidFill>
              </a:rPr>
              <a:t>Pope is too involved in politics</a:t>
            </a:r>
          </a:p>
          <a:p>
            <a:pPr lvl="1"/>
            <a:r>
              <a:rPr lang="en-US" dirty="0" smtClean="0">
                <a:solidFill>
                  <a:schemeClr val="accent2">
                    <a:lumMod val="40000"/>
                    <a:lumOff val="60000"/>
                  </a:schemeClr>
                </a:solidFill>
              </a:rPr>
              <a:t>Pope neglects his religious duties</a:t>
            </a:r>
          </a:p>
          <a:p>
            <a:pPr lvl="1"/>
            <a:r>
              <a:rPr lang="en-US" dirty="0" smtClean="0">
                <a:solidFill>
                  <a:schemeClr val="accent2">
                    <a:lumMod val="40000"/>
                    <a:lumOff val="60000"/>
                  </a:schemeClr>
                </a:solidFill>
              </a:rPr>
              <a:t>The church was too rich</a:t>
            </a:r>
          </a:p>
          <a:p>
            <a:pPr lvl="1"/>
            <a:r>
              <a:rPr lang="en-US" dirty="0" smtClean="0">
                <a:solidFill>
                  <a:schemeClr val="accent2">
                    <a:lumMod val="40000"/>
                    <a:lumOff val="60000"/>
                  </a:schemeClr>
                </a:solidFill>
              </a:rPr>
              <a:t>The sale of indulgences (People could pay to be forgiven for their sins. People thought this meant you could buy your way into Heaven.)</a:t>
            </a:r>
          </a:p>
          <a:p>
            <a:pPr lvl="1"/>
            <a:r>
              <a:rPr lang="en-US" dirty="0" smtClean="0">
                <a:solidFill>
                  <a:schemeClr val="accent2">
                    <a:lumMod val="40000"/>
                    <a:lumOff val="60000"/>
                  </a:schemeClr>
                </a:solidFill>
              </a:rPr>
              <a:t>Read and interpret the Bible for yourself</a:t>
            </a:r>
          </a:p>
          <a:p>
            <a:pPr lvl="1"/>
            <a:endParaRPr lang="en-US" dirty="0" smtClean="0">
              <a:solidFill>
                <a:schemeClr val="accent2">
                  <a:lumMod val="40000"/>
                  <a:lumOff val="60000"/>
                </a:schemeClr>
              </a:solidFill>
            </a:endParaRPr>
          </a:p>
        </p:txBody>
      </p:sp>
      <p:pic>
        <p:nvPicPr>
          <p:cNvPr id="16386" name="Picture 2" descr="http://upload.wikimedia.org/wikipedia/commons/thumb/1/1a/StJohnsAshfield_StainedGlass_GoodShepherd_Face.jpg/220px-StJohnsAshfield_StainedGlass_GoodShepherd_Face.jpg"/>
          <p:cNvPicPr>
            <a:picLocks noChangeAspect="1" noChangeArrowheads="1"/>
          </p:cNvPicPr>
          <p:nvPr/>
        </p:nvPicPr>
        <p:blipFill>
          <a:blip r:embed="rId2" cstate="print"/>
          <a:srcRect/>
          <a:stretch>
            <a:fillRect/>
          </a:stretch>
        </p:blipFill>
        <p:spPr bwMode="auto">
          <a:xfrm>
            <a:off x="1143000" y="228600"/>
            <a:ext cx="2095500" cy="20955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304800" y="1905000"/>
            <a:ext cx="8229600" cy="4525963"/>
          </a:xfrm>
        </p:spPr>
        <p:txBody>
          <a:bodyPr>
            <a:normAutofit fontScale="92500" lnSpcReduction="10000"/>
          </a:bodyPr>
          <a:lstStyle/>
          <a:p>
            <a:r>
              <a:rPr lang="en-US" dirty="0" smtClean="0">
                <a:solidFill>
                  <a:schemeClr val="accent2">
                    <a:lumMod val="40000"/>
                    <a:lumOff val="60000"/>
                  </a:schemeClr>
                </a:solidFill>
              </a:rPr>
              <a:t>Martin Luther</a:t>
            </a:r>
          </a:p>
          <a:p>
            <a:pPr lvl="1"/>
            <a:r>
              <a:rPr lang="en-US" dirty="0" smtClean="0">
                <a:solidFill>
                  <a:schemeClr val="accent2">
                    <a:lumMod val="40000"/>
                    <a:lumOff val="60000"/>
                  </a:schemeClr>
                </a:solidFill>
              </a:rPr>
              <a:t>A Priest from German state of Saxony</a:t>
            </a:r>
          </a:p>
          <a:p>
            <a:pPr lvl="1"/>
            <a:r>
              <a:rPr lang="en-US" dirty="0" smtClean="0">
                <a:solidFill>
                  <a:schemeClr val="accent2">
                    <a:lumMod val="40000"/>
                    <a:lumOff val="60000"/>
                  </a:schemeClr>
                </a:solidFill>
              </a:rPr>
              <a:t>Nailed a list of complaints to the door of a church. This list was called the Ninety-Five Theses. </a:t>
            </a:r>
          </a:p>
          <a:p>
            <a:pPr lvl="1"/>
            <a:r>
              <a:rPr lang="en-US" dirty="0" smtClean="0">
                <a:solidFill>
                  <a:schemeClr val="accent2">
                    <a:lumMod val="40000"/>
                    <a:lumOff val="60000"/>
                  </a:schemeClr>
                </a:solidFill>
              </a:rPr>
              <a:t>Many copies were made due in part to the printing press. </a:t>
            </a:r>
          </a:p>
          <a:p>
            <a:pPr lvl="1"/>
            <a:r>
              <a:rPr lang="en-US" dirty="0" smtClean="0">
                <a:solidFill>
                  <a:schemeClr val="accent2">
                    <a:lumMod val="40000"/>
                    <a:lumOff val="60000"/>
                  </a:schemeClr>
                </a:solidFill>
              </a:rPr>
              <a:t>Luther’s ideas made a lot of Catholics angry. The pope excommunicated him and the emperor ordered him to leave the Holy Roman Empire. </a:t>
            </a:r>
          </a:p>
          <a:p>
            <a:pPr lvl="1"/>
            <a:r>
              <a:rPr lang="en-US" dirty="0" smtClean="0">
                <a:solidFill>
                  <a:schemeClr val="accent2">
                    <a:lumMod val="40000"/>
                    <a:lumOff val="60000"/>
                  </a:schemeClr>
                </a:solidFill>
              </a:rPr>
              <a:t>A noble who was on Luther’s side helped him to stay in the empire and hide from the emperor. </a:t>
            </a:r>
            <a:endParaRPr lang="en-US" dirty="0">
              <a:solidFill>
                <a:schemeClr val="accent2">
                  <a:lumMod val="40000"/>
                  <a:lumOff val="60000"/>
                </a:schemeClr>
              </a:solidFill>
            </a:endParaRPr>
          </a:p>
        </p:txBody>
      </p:sp>
      <p:pic>
        <p:nvPicPr>
          <p:cNvPr id="13314" name="Picture 2" descr="http://bg3-blog.s3.amazonaws.com/blog/wp-content/uploads/2012/10/MartinLuther.jpg"/>
          <p:cNvPicPr>
            <a:picLocks noChangeAspect="1" noChangeArrowheads="1"/>
          </p:cNvPicPr>
          <p:nvPr/>
        </p:nvPicPr>
        <p:blipFill>
          <a:blip r:embed="rId2" cstate="print"/>
          <a:srcRect/>
          <a:stretch>
            <a:fillRect/>
          </a:stretch>
        </p:blipFill>
        <p:spPr bwMode="auto">
          <a:xfrm>
            <a:off x="6781800" y="304800"/>
            <a:ext cx="2095500" cy="22479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143000"/>
            <a:ext cx="4419600" cy="1143000"/>
          </a:xfrm>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457200" y="3276600"/>
            <a:ext cx="8229600" cy="2849563"/>
          </a:xfrm>
        </p:spPr>
        <p:txBody>
          <a:bodyPr>
            <a:normAutofit fontScale="92500" lnSpcReduction="10000"/>
          </a:bodyPr>
          <a:lstStyle/>
          <a:p>
            <a:r>
              <a:rPr lang="en-US" dirty="0" smtClean="0">
                <a:solidFill>
                  <a:schemeClr val="accent2">
                    <a:lumMod val="40000"/>
                    <a:lumOff val="60000"/>
                  </a:schemeClr>
                </a:solidFill>
              </a:rPr>
              <a:t>Martin Luther’s ideas caused the Catholic church to split yet again. </a:t>
            </a:r>
          </a:p>
          <a:p>
            <a:r>
              <a:rPr lang="en-US" dirty="0" smtClean="0">
                <a:solidFill>
                  <a:schemeClr val="accent2">
                    <a:lumMod val="40000"/>
                    <a:lumOff val="60000"/>
                  </a:schemeClr>
                </a:solidFill>
              </a:rPr>
              <a:t>Those who protested against the corrupt church were known as Protestants. </a:t>
            </a:r>
          </a:p>
          <a:p>
            <a:r>
              <a:rPr lang="en-US" dirty="0" smtClean="0">
                <a:solidFill>
                  <a:schemeClr val="accent2">
                    <a:lumMod val="40000"/>
                    <a:lumOff val="60000"/>
                  </a:schemeClr>
                </a:solidFill>
              </a:rPr>
              <a:t>Those who specifically followed Martin Luther’s teachings were called Lutherans. </a:t>
            </a:r>
          </a:p>
          <a:p>
            <a:endParaRPr lang="en-US" dirty="0" smtClean="0">
              <a:solidFill>
                <a:schemeClr val="accent2">
                  <a:lumMod val="40000"/>
                  <a:lumOff val="60000"/>
                </a:schemeClr>
              </a:solidFill>
            </a:endParaRPr>
          </a:p>
          <a:p>
            <a:pPr>
              <a:buNone/>
            </a:pPr>
            <a:endParaRPr lang="en-US" dirty="0">
              <a:solidFill>
                <a:schemeClr val="accent2">
                  <a:lumMod val="40000"/>
                  <a:lumOff val="60000"/>
                </a:schemeClr>
              </a:solidFill>
            </a:endParaRPr>
          </a:p>
        </p:txBody>
      </p:sp>
      <p:pic>
        <p:nvPicPr>
          <p:cNvPr id="12290" name="Picture 2" descr="http://www.reformation.org/wittenberg-door1517.jpg"/>
          <p:cNvPicPr>
            <a:picLocks noChangeAspect="1" noChangeArrowheads="1"/>
          </p:cNvPicPr>
          <p:nvPr/>
        </p:nvPicPr>
        <p:blipFill>
          <a:blip r:embed="rId2" cstate="print"/>
          <a:srcRect/>
          <a:stretch>
            <a:fillRect/>
          </a:stretch>
        </p:blipFill>
        <p:spPr bwMode="auto">
          <a:xfrm>
            <a:off x="685800" y="685800"/>
            <a:ext cx="1762125" cy="2381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457200" y="1600200"/>
            <a:ext cx="5943600" cy="4525963"/>
          </a:xfrm>
        </p:spPr>
        <p:txBody>
          <a:bodyPr>
            <a:normAutofit fontScale="85000" lnSpcReduction="10000"/>
          </a:bodyPr>
          <a:lstStyle/>
          <a:p>
            <a:r>
              <a:rPr lang="en-US" dirty="0" smtClean="0">
                <a:solidFill>
                  <a:schemeClr val="accent2">
                    <a:lumMod val="40000"/>
                    <a:lumOff val="60000"/>
                  </a:schemeClr>
                </a:solidFill>
              </a:rPr>
              <a:t>Luther taught that people could have their own direct relationship with God. </a:t>
            </a:r>
          </a:p>
          <a:p>
            <a:r>
              <a:rPr lang="en-US" dirty="0" smtClean="0">
                <a:solidFill>
                  <a:schemeClr val="accent2">
                    <a:lumMod val="40000"/>
                    <a:lumOff val="60000"/>
                  </a:schemeClr>
                </a:solidFill>
              </a:rPr>
              <a:t>He told people to live as the Bible instructs not as the popes and priests said. </a:t>
            </a:r>
          </a:p>
          <a:p>
            <a:r>
              <a:rPr lang="en-US" dirty="0" smtClean="0">
                <a:solidFill>
                  <a:schemeClr val="accent2">
                    <a:lumMod val="40000"/>
                    <a:lumOff val="60000"/>
                  </a:schemeClr>
                </a:solidFill>
              </a:rPr>
              <a:t>He also translated the Bible into German so many people could read it that never before had been able to do so on their own. </a:t>
            </a:r>
          </a:p>
          <a:p>
            <a:r>
              <a:rPr lang="en-US" dirty="0" smtClean="0">
                <a:solidFill>
                  <a:schemeClr val="accent2">
                    <a:lumMod val="40000"/>
                    <a:lumOff val="60000"/>
                  </a:schemeClr>
                </a:solidFill>
              </a:rPr>
              <a:t>Luther wrote pamphlets, essays, and songs about his ideas on religion. </a:t>
            </a:r>
            <a:endParaRPr lang="en-US" dirty="0">
              <a:solidFill>
                <a:schemeClr val="accent2">
                  <a:lumMod val="40000"/>
                  <a:lumOff val="60000"/>
                </a:schemeClr>
              </a:solidFill>
            </a:endParaRPr>
          </a:p>
        </p:txBody>
      </p:sp>
      <p:pic>
        <p:nvPicPr>
          <p:cNvPr id="11266" name="Picture 2" descr="http://www.hds.harvard.edu/library/sites/hds.harvard.edu.library/files/images/luther15.jpg"/>
          <p:cNvPicPr>
            <a:picLocks noChangeAspect="1" noChangeArrowheads="1"/>
          </p:cNvPicPr>
          <p:nvPr/>
        </p:nvPicPr>
        <p:blipFill>
          <a:blip r:embed="rId2" cstate="print"/>
          <a:srcRect/>
          <a:stretch>
            <a:fillRect/>
          </a:stretch>
        </p:blipFill>
        <p:spPr bwMode="auto">
          <a:xfrm rot="21248356">
            <a:off x="6553200" y="2286000"/>
            <a:ext cx="2276475" cy="3190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0" y="1828800"/>
            <a:ext cx="6096000" cy="4525963"/>
          </a:xfrm>
        </p:spPr>
        <p:txBody>
          <a:bodyPr>
            <a:normAutofit lnSpcReduction="10000"/>
          </a:bodyPr>
          <a:lstStyle/>
          <a:p>
            <a:r>
              <a:rPr lang="en-US" dirty="0" smtClean="0">
                <a:solidFill>
                  <a:schemeClr val="accent2">
                    <a:lumMod val="40000"/>
                    <a:lumOff val="60000"/>
                  </a:schemeClr>
                </a:solidFill>
              </a:rPr>
              <a:t>Many nobles liked Luther’s ideas because they did not want the church clergy getting involved in politics. </a:t>
            </a:r>
          </a:p>
          <a:p>
            <a:r>
              <a:rPr lang="en-US" dirty="0" smtClean="0">
                <a:solidFill>
                  <a:schemeClr val="accent2">
                    <a:lumMod val="40000"/>
                    <a:lumOff val="60000"/>
                  </a:schemeClr>
                </a:solidFill>
              </a:rPr>
              <a:t>These nobles let their people become Lutherans as a result. </a:t>
            </a:r>
          </a:p>
          <a:p>
            <a:r>
              <a:rPr lang="en-US" dirty="0" smtClean="0">
                <a:solidFill>
                  <a:schemeClr val="accent2">
                    <a:lumMod val="40000"/>
                    <a:lumOff val="60000"/>
                  </a:schemeClr>
                </a:solidFill>
              </a:rPr>
              <a:t>The Lutheran religion became the dominate religion in Northern Germany. </a:t>
            </a:r>
            <a:endParaRPr lang="en-US" dirty="0">
              <a:solidFill>
                <a:schemeClr val="accent2">
                  <a:lumMod val="40000"/>
                  <a:lumOff val="60000"/>
                </a:schemeClr>
              </a:solidFill>
            </a:endParaRPr>
          </a:p>
        </p:txBody>
      </p:sp>
      <p:pic>
        <p:nvPicPr>
          <p:cNvPr id="10242" name="Picture 2" descr="https://encrypted-tbn3.gstatic.com/images?q=tbn:ANd9GcSIQUHIwOj2BY7XCI6GyVckxAgC0c8_Da3ZPG35IBkcjYnqKLJUTw"/>
          <p:cNvPicPr>
            <a:picLocks noChangeAspect="1" noChangeArrowheads="1"/>
          </p:cNvPicPr>
          <p:nvPr/>
        </p:nvPicPr>
        <p:blipFill>
          <a:blip r:embed="rId2" cstate="print"/>
          <a:srcRect/>
          <a:stretch>
            <a:fillRect/>
          </a:stretch>
        </p:blipFill>
        <p:spPr bwMode="auto">
          <a:xfrm>
            <a:off x="6049806" y="1981200"/>
            <a:ext cx="3094194" cy="39338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457200" y="1524000"/>
            <a:ext cx="8229600" cy="4525963"/>
          </a:xfrm>
        </p:spPr>
        <p:txBody>
          <a:bodyPr>
            <a:normAutofit/>
          </a:bodyPr>
          <a:lstStyle/>
          <a:p>
            <a:r>
              <a:rPr lang="en-US" dirty="0" smtClean="0">
                <a:solidFill>
                  <a:schemeClr val="accent2">
                    <a:lumMod val="40000"/>
                    <a:lumOff val="60000"/>
                  </a:schemeClr>
                </a:solidFill>
              </a:rPr>
              <a:t>Other examples of Reformation:</a:t>
            </a:r>
          </a:p>
          <a:p>
            <a:pPr lvl="1"/>
            <a:r>
              <a:rPr lang="en-US" dirty="0" smtClean="0">
                <a:solidFill>
                  <a:schemeClr val="accent2">
                    <a:lumMod val="40000"/>
                    <a:lumOff val="60000"/>
                  </a:schemeClr>
                </a:solidFill>
              </a:rPr>
              <a:t>John Tyndale – Translated the Bible to English so everyone could read it. He was executed for this action. </a:t>
            </a:r>
          </a:p>
        </p:txBody>
      </p:sp>
      <p:pic>
        <p:nvPicPr>
          <p:cNvPr id="9220" name="Picture 4" descr="http://www.captivefaith.org/images/prisoners/tyndale.jpg"/>
          <p:cNvPicPr>
            <a:picLocks noChangeAspect="1" noChangeArrowheads="1"/>
          </p:cNvPicPr>
          <p:nvPr/>
        </p:nvPicPr>
        <p:blipFill>
          <a:blip r:embed="rId2" cstate="print"/>
          <a:srcRect/>
          <a:stretch>
            <a:fillRect/>
          </a:stretch>
        </p:blipFill>
        <p:spPr bwMode="auto">
          <a:xfrm>
            <a:off x="3124200" y="3352800"/>
            <a:ext cx="2600325" cy="3190876"/>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smtClean="0">
                <a:solidFill>
                  <a:schemeClr val="accent2">
                    <a:lumMod val="40000"/>
                    <a:lumOff val="60000"/>
                  </a:schemeClr>
                </a:solidFill>
              </a:rPr>
              <a:t>John Calvin – Taught predestination, the idea that God knows who will go to Heaven from the moment that you are born and that nothing you do matters. He also thought people should try and live good lives as well. He became the political and religious leader of the Calvinist of Geneva, Switzerland. </a:t>
            </a:r>
          </a:p>
          <a:p>
            <a:endParaRPr lang="en-US" dirty="0"/>
          </a:p>
        </p:txBody>
      </p:sp>
      <p:pic>
        <p:nvPicPr>
          <p:cNvPr id="8194" name="Picture 2" descr="https://encrypted-tbn1.gstatic.com/images?q=tbn:ANd9GcQ7FPpisNnYNgF77lBK1ah8opva1WIiofgmOX1U7KgfTCZeYBRH"/>
          <p:cNvPicPr>
            <a:picLocks noChangeAspect="1" noChangeArrowheads="1"/>
          </p:cNvPicPr>
          <p:nvPr/>
        </p:nvPicPr>
        <p:blipFill>
          <a:blip r:embed="rId2" cstate="print"/>
          <a:srcRect/>
          <a:stretch>
            <a:fillRect/>
          </a:stretch>
        </p:blipFill>
        <p:spPr bwMode="auto">
          <a:xfrm>
            <a:off x="3505200" y="4343400"/>
            <a:ext cx="2133600" cy="2133601"/>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0" y="1066800"/>
            <a:ext cx="8229600" cy="4525963"/>
          </a:xfrm>
        </p:spPr>
        <p:txBody>
          <a:bodyPr/>
          <a:lstStyle/>
          <a:p>
            <a:pPr marL="342900" lvl="1" indent="-342900">
              <a:buFont typeface="Arial" pitchFamily="34" charset="0"/>
              <a:buChar char="•"/>
            </a:pPr>
            <a:r>
              <a:rPr lang="en-US" dirty="0" smtClean="0">
                <a:solidFill>
                  <a:schemeClr val="accent2">
                    <a:lumMod val="40000"/>
                    <a:lumOff val="60000"/>
                  </a:schemeClr>
                </a:solidFill>
              </a:rPr>
              <a:t>King Henry VIII – The king of England wanted to get a divorce however the Pope would not approve it. Henry decided to quit listening to the pope and to make his own church. He called it the Church of England, or Anglican Church. He was the leader of the church but most other practices stayed the same as the Catholic Church. </a:t>
            </a:r>
          </a:p>
          <a:p>
            <a:endParaRPr lang="en-US" dirty="0"/>
          </a:p>
        </p:txBody>
      </p:sp>
      <p:pic>
        <p:nvPicPr>
          <p:cNvPr id="7172" name="Picture 4" descr="http://upload.wikimedia.org/wikipedia/commons/thumb/c/c7/Hans_Holbein,_the_Younger,_Around_1497-1543_-_Portrait_of_Henry_VIII_of_England_-_Google_Art_Project.jpg/220px-Hans_Holbein,_the_Younger,_Around_1497-1543_-_Portrait_of_Henry_VIII_of_England_-_Google_Art_Project.jpg"/>
          <p:cNvPicPr>
            <a:picLocks noChangeAspect="1" noChangeArrowheads="1"/>
          </p:cNvPicPr>
          <p:nvPr/>
        </p:nvPicPr>
        <p:blipFill>
          <a:blip r:embed="rId2" cstate="print"/>
          <a:srcRect/>
          <a:stretch>
            <a:fillRect/>
          </a:stretch>
        </p:blipFill>
        <p:spPr bwMode="auto">
          <a:xfrm>
            <a:off x="3962400" y="3962400"/>
            <a:ext cx="1752600" cy="2461606"/>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990600"/>
            <a:ext cx="4724400" cy="1143000"/>
          </a:xfrm>
        </p:spPr>
        <p:txBody>
          <a:bodyPr>
            <a:normAutofit fontScale="90000"/>
          </a:bodyPr>
          <a:lstStyle/>
          <a:p>
            <a:r>
              <a:rPr lang="en-US" dirty="0" smtClean="0">
                <a:solidFill>
                  <a:schemeClr val="accent2">
                    <a:lumMod val="40000"/>
                    <a:lumOff val="60000"/>
                  </a:schemeClr>
                </a:solidFill>
              </a:rPr>
              <a:t>The Counter Reformation</a:t>
            </a:r>
            <a:endParaRPr lang="en-US" dirty="0"/>
          </a:p>
        </p:txBody>
      </p:sp>
      <p:sp>
        <p:nvSpPr>
          <p:cNvPr id="3" name="Content Placeholder 2"/>
          <p:cNvSpPr>
            <a:spLocks noGrp="1"/>
          </p:cNvSpPr>
          <p:nvPr>
            <p:ph idx="1"/>
          </p:nvPr>
        </p:nvSpPr>
        <p:spPr>
          <a:xfrm>
            <a:off x="0" y="2713037"/>
            <a:ext cx="8839200" cy="4144963"/>
          </a:xfrm>
        </p:spPr>
        <p:txBody>
          <a:bodyPr>
            <a:normAutofit fontScale="92500"/>
          </a:bodyPr>
          <a:lstStyle/>
          <a:p>
            <a:r>
              <a:rPr lang="en-US" dirty="0" smtClean="0">
                <a:solidFill>
                  <a:schemeClr val="accent2">
                    <a:lumMod val="40000"/>
                    <a:lumOff val="60000"/>
                  </a:schemeClr>
                </a:solidFill>
              </a:rPr>
              <a:t>The efforts to stop the reformation were known as the Counter Reformation or Catholic Reformation. </a:t>
            </a:r>
          </a:p>
          <a:p>
            <a:r>
              <a:rPr lang="en-US" dirty="0" smtClean="0">
                <a:solidFill>
                  <a:schemeClr val="accent2">
                    <a:lumMod val="40000"/>
                    <a:lumOff val="60000"/>
                  </a:schemeClr>
                </a:solidFill>
              </a:rPr>
              <a:t>The Catholic Church used methods like the Spanish Inquisition to fight back against the Reformation. </a:t>
            </a:r>
          </a:p>
          <a:p>
            <a:r>
              <a:rPr lang="en-US" dirty="0" smtClean="0">
                <a:solidFill>
                  <a:schemeClr val="accent2">
                    <a:lumMod val="40000"/>
                    <a:lumOff val="60000"/>
                  </a:schemeClr>
                </a:solidFill>
              </a:rPr>
              <a:t>The Catholic Church also developed new religious groups such as the Jesuits. The Jesuits served the pope and church and worked to turn people against Protestant ideas. </a:t>
            </a:r>
            <a:endParaRPr lang="en-US" dirty="0">
              <a:solidFill>
                <a:schemeClr val="accent2">
                  <a:lumMod val="40000"/>
                  <a:lumOff val="60000"/>
                </a:schemeClr>
              </a:solidFill>
            </a:endParaRPr>
          </a:p>
        </p:txBody>
      </p:sp>
      <p:pic>
        <p:nvPicPr>
          <p:cNvPr id="6148" name="Picture 4" descr="http://www.sjweb.info/images/Slogan_en.jpg"/>
          <p:cNvPicPr>
            <a:picLocks noChangeAspect="1" noChangeArrowheads="1"/>
          </p:cNvPicPr>
          <p:nvPr/>
        </p:nvPicPr>
        <p:blipFill>
          <a:blip r:embed="rId2" cstate="print"/>
          <a:srcRect/>
          <a:stretch>
            <a:fillRect/>
          </a:stretch>
        </p:blipFill>
        <p:spPr bwMode="auto">
          <a:xfrm>
            <a:off x="914400" y="457200"/>
            <a:ext cx="3009900" cy="20193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304800"/>
            <a:ext cx="4191000" cy="1143000"/>
          </a:xfrm>
        </p:spPr>
        <p:txBody>
          <a:bodyPr>
            <a:normAutofit fontScale="90000"/>
          </a:bodyPr>
          <a:lstStyle/>
          <a:p>
            <a:r>
              <a:rPr lang="en-US" dirty="0" smtClean="0">
                <a:solidFill>
                  <a:schemeClr val="accent2">
                    <a:lumMod val="40000"/>
                    <a:lumOff val="60000"/>
                  </a:schemeClr>
                </a:solidFill>
              </a:rPr>
              <a:t>The Counter Reformation</a:t>
            </a:r>
            <a:endParaRPr lang="en-US" dirty="0"/>
          </a:p>
        </p:txBody>
      </p:sp>
      <p:sp>
        <p:nvSpPr>
          <p:cNvPr id="3" name="Content Placeholder 2"/>
          <p:cNvSpPr>
            <a:spLocks noGrp="1"/>
          </p:cNvSpPr>
          <p:nvPr>
            <p:ph idx="1"/>
          </p:nvPr>
        </p:nvSpPr>
        <p:spPr>
          <a:xfrm>
            <a:off x="457200" y="2819400"/>
            <a:ext cx="8229600" cy="3840163"/>
          </a:xfrm>
        </p:spPr>
        <p:txBody>
          <a:bodyPr>
            <a:normAutofit fontScale="92500" lnSpcReduction="20000"/>
          </a:bodyPr>
          <a:lstStyle/>
          <a:p>
            <a:pPr>
              <a:buFont typeface="Arial" charset="0"/>
              <a:buChar char="•"/>
            </a:pPr>
            <a:r>
              <a:rPr lang="en-US" dirty="0" smtClean="0">
                <a:solidFill>
                  <a:schemeClr val="accent2">
                    <a:lumMod val="40000"/>
                    <a:lumOff val="60000"/>
                  </a:schemeClr>
                </a:solidFill>
              </a:rPr>
              <a:t>Finally they felt more change was necessary. They convened at the Council of Trent. </a:t>
            </a:r>
          </a:p>
          <a:p>
            <a:pPr>
              <a:buFont typeface="Arial" charset="0"/>
              <a:buChar char="•"/>
            </a:pPr>
            <a:r>
              <a:rPr lang="en-US" dirty="0" smtClean="0">
                <a:solidFill>
                  <a:schemeClr val="accent2">
                    <a:lumMod val="40000"/>
                    <a:lumOff val="60000"/>
                  </a:schemeClr>
                </a:solidFill>
              </a:rPr>
              <a:t>The results of this meeting are as follows:</a:t>
            </a:r>
          </a:p>
          <a:p>
            <a:pPr lvl="1">
              <a:buFont typeface="Arial" charset="0"/>
              <a:buChar char="•"/>
            </a:pPr>
            <a:r>
              <a:rPr lang="en-US" dirty="0" smtClean="0">
                <a:solidFill>
                  <a:schemeClr val="accent2">
                    <a:lumMod val="40000"/>
                    <a:lumOff val="60000"/>
                  </a:schemeClr>
                </a:solidFill>
              </a:rPr>
              <a:t>Popes were no longer allowed to sell indulgences</a:t>
            </a:r>
          </a:p>
          <a:p>
            <a:pPr lvl="1">
              <a:buFont typeface="Arial" charset="0"/>
              <a:buChar char="•"/>
            </a:pPr>
            <a:r>
              <a:rPr lang="en-US" dirty="0" smtClean="0">
                <a:solidFill>
                  <a:schemeClr val="accent2">
                    <a:lumMod val="40000"/>
                    <a:lumOff val="60000"/>
                  </a:schemeClr>
                </a:solidFill>
              </a:rPr>
              <a:t>Bishops had to live in the areas they oversaw</a:t>
            </a:r>
          </a:p>
          <a:p>
            <a:pPr lvl="1">
              <a:buFont typeface="Arial" charset="0"/>
              <a:buChar char="•"/>
            </a:pPr>
            <a:r>
              <a:rPr lang="en-US" dirty="0" smtClean="0">
                <a:solidFill>
                  <a:schemeClr val="accent2">
                    <a:lumMod val="40000"/>
                    <a:lumOff val="60000"/>
                  </a:schemeClr>
                </a:solidFill>
              </a:rPr>
              <a:t>Protestant ideas are rejected: A list of dangerous books is created that Catholics are not to read. Heretics continue to be weeded out and punished.</a:t>
            </a:r>
          </a:p>
          <a:p>
            <a:pPr lvl="1">
              <a:buFont typeface="Arial" charset="0"/>
              <a:buChar char="•"/>
            </a:pPr>
            <a:r>
              <a:rPr lang="en-US" dirty="0" smtClean="0">
                <a:solidFill>
                  <a:schemeClr val="accent2">
                    <a:lumMod val="40000"/>
                    <a:lumOff val="60000"/>
                  </a:schemeClr>
                </a:solidFill>
              </a:rPr>
              <a:t>Missionaries are sent around the world to help gain more people into the Catholic Religion.  </a:t>
            </a:r>
          </a:p>
        </p:txBody>
      </p:sp>
      <p:pic>
        <p:nvPicPr>
          <p:cNvPr id="4" name="Picture 2" descr="https://encrypted-tbn2.gstatic.com/images?q=tbn:ANd9GcS7MFhHFyXb1DEgGrsyCgnxUR0O4NFLrK9qpt6nhsExS5B-o0IK"/>
          <p:cNvPicPr>
            <a:picLocks noChangeAspect="1" noChangeArrowheads="1"/>
          </p:cNvPicPr>
          <p:nvPr/>
        </p:nvPicPr>
        <p:blipFill>
          <a:blip r:embed="rId2" cstate="print"/>
          <a:srcRect t="5580" r="6383" b="5145"/>
          <a:stretch>
            <a:fillRect/>
          </a:stretch>
        </p:blipFill>
        <p:spPr bwMode="auto">
          <a:xfrm>
            <a:off x="533400" y="193964"/>
            <a:ext cx="3505200" cy="254923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5486400" cy="1143000"/>
          </a:xfrm>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152400" y="2819400"/>
            <a:ext cx="8839200" cy="4038599"/>
          </a:xfrm>
        </p:spPr>
        <p:txBody>
          <a:bodyPr>
            <a:normAutofit lnSpcReduction="10000"/>
          </a:bodyPr>
          <a:lstStyle/>
          <a:p>
            <a:r>
              <a:rPr lang="en-US" dirty="0" smtClean="0">
                <a:solidFill>
                  <a:schemeClr val="accent2">
                    <a:lumMod val="40000"/>
                    <a:lumOff val="60000"/>
                  </a:schemeClr>
                </a:solidFill>
              </a:rPr>
              <a:t>Farmland, buildings, ships, machines, and gold were just a few of the things that weren’t harmed by the Black Death. </a:t>
            </a:r>
          </a:p>
          <a:p>
            <a:r>
              <a:rPr lang="en-US" dirty="0" smtClean="0">
                <a:solidFill>
                  <a:schemeClr val="accent2">
                    <a:lumMod val="40000"/>
                    <a:lumOff val="60000"/>
                  </a:schemeClr>
                </a:solidFill>
              </a:rPr>
              <a:t>People who were left used those things to make new products and raise crops for food. </a:t>
            </a:r>
          </a:p>
          <a:p>
            <a:r>
              <a:rPr lang="en-US" dirty="0" smtClean="0">
                <a:solidFill>
                  <a:schemeClr val="accent2">
                    <a:lumMod val="40000"/>
                    <a:lumOff val="60000"/>
                  </a:schemeClr>
                </a:solidFill>
              </a:rPr>
              <a:t>With fewer workers, those who were left were paid more money. </a:t>
            </a:r>
          </a:p>
          <a:p>
            <a:r>
              <a:rPr lang="en-US" dirty="0" smtClean="0">
                <a:solidFill>
                  <a:schemeClr val="accent2">
                    <a:lumMod val="40000"/>
                    <a:lumOff val="60000"/>
                  </a:schemeClr>
                </a:solidFill>
              </a:rPr>
              <a:t>Europe’s economy grows!</a:t>
            </a:r>
            <a:endParaRPr lang="en-US" dirty="0">
              <a:solidFill>
                <a:schemeClr val="accent2">
                  <a:lumMod val="40000"/>
                  <a:lumOff val="60000"/>
                </a:schemeClr>
              </a:solidFill>
            </a:endParaRPr>
          </a:p>
        </p:txBody>
      </p:sp>
      <p:pic>
        <p:nvPicPr>
          <p:cNvPr id="23556" name="Picture 4" descr="http://i.dailymail.co.uk/i/pix/2010/10/02/article-1317069-0B700590000005DC-454_468x383.jpg"/>
          <p:cNvPicPr>
            <a:picLocks noChangeAspect="1" noChangeArrowheads="1"/>
          </p:cNvPicPr>
          <p:nvPr/>
        </p:nvPicPr>
        <p:blipFill>
          <a:blip r:embed="rId2" cstate="print"/>
          <a:srcRect/>
          <a:stretch>
            <a:fillRect/>
          </a:stretch>
        </p:blipFill>
        <p:spPr bwMode="auto">
          <a:xfrm rot="609191">
            <a:off x="6036605" y="443671"/>
            <a:ext cx="2631402" cy="215348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p:txBody>
          <a:bodyPr>
            <a:normAutofit/>
          </a:bodyPr>
          <a:lstStyle/>
          <a:p>
            <a:r>
              <a:rPr lang="en-US" dirty="0" smtClean="0">
                <a:solidFill>
                  <a:schemeClr val="accent2">
                    <a:lumMod val="40000"/>
                    <a:lumOff val="60000"/>
                  </a:schemeClr>
                </a:solidFill>
              </a:rPr>
              <a:t>There were political and social changes as a result of the Reformation. </a:t>
            </a:r>
          </a:p>
          <a:p>
            <a:r>
              <a:rPr lang="en-US" dirty="0" smtClean="0">
                <a:solidFill>
                  <a:schemeClr val="accent2">
                    <a:lumMod val="40000"/>
                    <a:lumOff val="60000"/>
                  </a:schemeClr>
                </a:solidFill>
              </a:rPr>
              <a:t>Politically wars broke out as Protestants tried to gain freedoms to practice their religions. </a:t>
            </a:r>
          </a:p>
        </p:txBody>
      </p:sp>
      <p:pic>
        <p:nvPicPr>
          <p:cNvPr id="4098" name="Picture 2" descr="http://bicycle2011.com/wp-content/uploads/2011/10/42144-cheating_give_best_guess_long_thirty_years_war_last.jpg"/>
          <p:cNvPicPr>
            <a:picLocks noChangeAspect="1" noChangeArrowheads="1"/>
          </p:cNvPicPr>
          <p:nvPr/>
        </p:nvPicPr>
        <p:blipFill>
          <a:blip r:embed="rId2" cstate="print"/>
          <a:srcRect/>
          <a:stretch>
            <a:fillRect/>
          </a:stretch>
        </p:blipFill>
        <p:spPr bwMode="auto">
          <a:xfrm>
            <a:off x="2590800" y="3886200"/>
            <a:ext cx="3905250" cy="2543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9200"/>
            <a:ext cx="5410200" cy="1143000"/>
          </a:xfrm>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457200" y="3048000"/>
            <a:ext cx="8229600" cy="3810000"/>
          </a:xfrm>
        </p:spPr>
        <p:txBody>
          <a:bodyPr>
            <a:normAutofit fontScale="92500" lnSpcReduction="10000"/>
          </a:bodyPr>
          <a:lstStyle/>
          <a:p>
            <a:r>
              <a:rPr lang="en-US" dirty="0" smtClean="0">
                <a:solidFill>
                  <a:schemeClr val="accent2">
                    <a:lumMod val="40000"/>
                    <a:lumOff val="60000"/>
                  </a:schemeClr>
                </a:solidFill>
              </a:rPr>
              <a:t>Socially the protestant churches were set up differently than the Catholic Church. </a:t>
            </a:r>
          </a:p>
          <a:p>
            <a:r>
              <a:rPr lang="en-US" dirty="0" smtClean="0">
                <a:solidFill>
                  <a:schemeClr val="accent2">
                    <a:lumMod val="40000"/>
                    <a:lumOff val="60000"/>
                  </a:schemeClr>
                </a:solidFill>
              </a:rPr>
              <a:t>Congregations make decision on how to run the church. </a:t>
            </a:r>
          </a:p>
          <a:p>
            <a:r>
              <a:rPr lang="en-US" dirty="0" smtClean="0">
                <a:solidFill>
                  <a:schemeClr val="accent2">
                    <a:lumMod val="40000"/>
                    <a:lumOff val="60000"/>
                  </a:schemeClr>
                </a:solidFill>
              </a:rPr>
              <a:t> This means people start to realize they can think for themselves! They question the world around them and they don’t just accept something as a fact because someone else told them it was so. </a:t>
            </a:r>
            <a:endParaRPr lang="en-US" dirty="0">
              <a:solidFill>
                <a:schemeClr val="accent2">
                  <a:lumMod val="40000"/>
                  <a:lumOff val="60000"/>
                </a:schemeClr>
              </a:solidFill>
            </a:endParaRPr>
          </a:p>
        </p:txBody>
      </p:sp>
      <p:pic>
        <p:nvPicPr>
          <p:cNvPr id="2050" name="Picture 2" descr="http://www.eng.fju.edu.tw/English_Literature/religion/calvinist_church.JPG"/>
          <p:cNvPicPr>
            <a:picLocks noChangeAspect="1" noChangeArrowheads="1"/>
          </p:cNvPicPr>
          <p:nvPr/>
        </p:nvPicPr>
        <p:blipFill>
          <a:blip r:embed="rId2" cstate="print"/>
          <a:srcRect/>
          <a:stretch>
            <a:fillRect/>
          </a:stretch>
        </p:blipFill>
        <p:spPr bwMode="auto">
          <a:xfrm>
            <a:off x="4724400" y="533400"/>
            <a:ext cx="4238625" cy="24193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4419600" cy="1143000"/>
          </a:xfrm>
        </p:spPr>
        <p:txBody>
          <a:bodyPr/>
          <a:lstStyle/>
          <a:p>
            <a:r>
              <a:rPr lang="en-US" dirty="0" smtClean="0">
                <a:solidFill>
                  <a:schemeClr val="accent2">
                    <a:lumMod val="40000"/>
                    <a:lumOff val="60000"/>
                  </a:schemeClr>
                </a:solidFill>
              </a:rPr>
              <a:t>The Reformation</a:t>
            </a:r>
            <a:endParaRPr lang="en-US" dirty="0"/>
          </a:p>
        </p:txBody>
      </p:sp>
      <p:sp>
        <p:nvSpPr>
          <p:cNvPr id="3" name="Content Placeholder 2"/>
          <p:cNvSpPr>
            <a:spLocks noGrp="1"/>
          </p:cNvSpPr>
          <p:nvPr>
            <p:ph idx="1"/>
          </p:nvPr>
        </p:nvSpPr>
        <p:spPr>
          <a:xfrm>
            <a:off x="0" y="2941637"/>
            <a:ext cx="8229600" cy="3916363"/>
          </a:xfrm>
        </p:spPr>
        <p:txBody>
          <a:bodyPr>
            <a:normAutofit lnSpcReduction="10000"/>
          </a:bodyPr>
          <a:lstStyle/>
          <a:p>
            <a:r>
              <a:rPr lang="en-US" dirty="0" smtClean="0">
                <a:solidFill>
                  <a:schemeClr val="accent2">
                    <a:lumMod val="40000"/>
                    <a:lumOff val="60000"/>
                  </a:schemeClr>
                </a:solidFill>
              </a:rPr>
              <a:t>Results of the Reformation:</a:t>
            </a:r>
          </a:p>
          <a:p>
            <a:pPr lvl="1"/>
            <a:r>
              <a:rPr lang="en-US" dirty="0" smtClean="0">
                <a:solidFill>
                  <a:schemeClr val="accent2">
                    <a:lumMod val="40000"/>
                    <a:lumOff val="60000"/>
                  </a:schemeClr>
                </a:solidFill>
              </a:rPr>
              <a:t>Religious conflicts spread across Europe</a:t>
            </a:r>
          </a:p>
          <a:p>
            <a:pPr lvl="1"/>
            <a:r>
              <a:rPr lang="en-US" dirty="0" smtClean="0">
                <a:solidFill>
                  <a:schemeClr val="accent2">
                    <a:lumMod val="40000"/>
                    <a:lumOff val="60000"/>
                  </a:schemeClr>
                </a:solidFill>
              </a:rPr>
              <a:t>Church leaders reform the Catholic Church</a:t>
            </a:r>
          </a:p>
          <a:p>
            <a:pPr lvl="1"/>
            <a:r>
              <a:rPr lang="en-US" dirty="0" smtClean="0">
                <a:solidFill>
                  <a:schemeClr val="accent2">
                    <a:lumMod val="40000"/>
                    <a:lumOff val="60000"/>
                  </a:schemeClr>
                </a:solidFill>
              </a:rPr>
              <a:t>Missionaries spread Catholic ideas around the world</a:t>
            </a:r>
          </a:p>
          <a:p>
            <a:pPr lvl="1"/>
            <a:r>
              <a:rPr lang="en-US" dirty="0" smtClean="0">
                <a:solidFill>
                  <a:schemeClr val="accent2">
                    <a:lumMod val="40000"/>
                    <a:lumOff val="60000"/>
                  </a:schemeClr>
                </a:solidFill>
              </a:rPr>
              <a:t>Protestant religions become dominate in Northern Europe</a:t>
            </a:r>
          </a:p>
          <a:p>
            <a:pPr lvl="1"/>
            <a:r>
              <a:rPr lang="en-US" dirty="0" smtClean="0">
                <a:solidFill>
                  <a:schemeClr val="accent2">
                    <a:lumMod val="40000"/>
                    <a:lumOff val="60000"/>
                  </a:schemeClr>
                </a:solidFill>
              </a:rPr>
              <a:t>Protestant churches will rule themselves </a:t>
            </a:r>
          </a:p>
          <a:p>
            <a:pPr lvl="1"/>
            <a:endParaRPr lang="en-US" dirty="0">
              <a:solidFill>
                <a:schemeClr val="accent2">
                  <a:lumMod val="40000"/>
                  <a:lumOff val="60000"/>
                </a:schemeClr>
              </a:solidFill>
            </a:endParaRPr>
          </a:p>
        </p:txBody>
      </p:sp>
      <p:pic>
        <p:nvPicPr>
          <p:cNvPr id="4" name="Picture 2" descr="http://www.fordham.edu/halsall/mod/map16rel.gif"/>
          <p:cNvPicPr>
            <a:picLocks noChangeAspect="1" noChangeArrowheads="1"/>
          </p:cNvPicPr>
          <p:nvPr/>
        </p:nvPicPr>
        <p:blipFill>
          <a:blip r:embed="rId2" cstate="print"/>
          <a:srcRect/>
          <a:stretch>
            <a:fillRect/>
          </a:stretch>
        </p:blipFill>
        <p:spPr bwMode="auto">
          <a:xfrm>
            <a:off x="5029200" y="228600"/>
            <a:ext cx="3733800" cy="263898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152400" y="914400"/>
            <a:ext cx="8229600" cy="4525963"/>
          </a:xfrm>
        </p:spPr>
        <p:txBody>
          <a:bodyPr/>
          <a:lstStyle/>
          <a:p>
            <a:r>
              <a:rPr lang="en-US" dirty="0" smtClean="0">
                <a:solidFill>
                  <a:schemeClr val="accent2">
                    <a:lumMod val="40000"/>
                    <a:lumOff val="60000"/>
                  </a:schemeClr>
                </a:solidFill>
              </a:rPr>
              <a:t>As new goods were produced and more goods became available the prices went down and trade increased. </a:t>
            </a:r>
          </a:p>
          <a:p>
            <a:r>
              <a:rPr lang="en-US" dirty="0" smtClean="0">
                <a:solidFill>
                  <a:schemeClr val="accent2">
                    <a:lumMod val="40000"/>
                    <a:lumOff val="60000"/>
                  </a:schemeClr>
                </a:solidFill>
              </a:rPr>
              <a:t>Four cities in Italy became major trade ports. </a:t>
            </a:r>
          </a:p>
          <a:p>
            <a:pPr lvl="1"/>
            <a:r>
              <a:rPr lang="en-US" dirty="0" smtClean="0">
                <a:solidFill>
                  <a:schemeClr val="accent2">
                    <a:lumMod val="40000"/>
                    <a:lumOff val="60000"/>
                  </a:schemeClr>
                </a:solidFill>
              </a:rPr>
              <a:t>Florence</a:t>
            </a:r>
          </a:p>
          <a:p>
            <a:pPr lvl="1"/>
            <a:r>
              <a:rPr lang="en-US" dirty="0" smtClean="0">
                <a:solidFill>
                  <a:schemeClr val="accent2">
                    <a:lumMod val="40000"/>
                    <a:lumOff val="60000"/>
                  </a:schemeClr>
                </a:solidFill>
              </a:rPr>
              <a:t>Genoa</a:t>
            </a:r>
          </a:p>
          <a:p>
            <a:pPr lvl="1"/>
            <a:r>
              <a:rPr lang="en-US" dirty="0" smtClean="0">
                <a:solidFill>
                  <a:schemeClr val="accent2">
                    <a:lumMod val="40000"/>
                    <a:lumOff val="60000"/>
                  </a:schemeClr>
                </a:solidFill>
              </a:rPr>
              <a:t>Milan</a:t>
            </a:r>
          </a:p>
          <a:p>
            <a:pPr lvl="1"/>
            <a:r>
              <a:rPr lang="en-US" dirty="0" smtClean="0">
                <a:solidFill>
                  <a:schemeClr val="accent2">
                    <a:lumMod val="40000"/>
                    <a:lumOff val="60000"/>
                  </a:schemeClr>
                </a:solidFill>
              </a:rPr>
              <a:t>Venice</a:t>
            </a:r>
            <a:endParaRPr lang="en-US" dirty="0">
              <a:solidFill>
                <a:schemeClr val="accent2">
                  <a:lumMod val="40000"/>
                  <a:lumOff val="60000"/>
                </a:schemeClr>
              </a:solidFill>
            </a:endParaRPr>
          </a:p>
        </p:txBody>
      </p:sp>
      <p:pic>
        <p:nvPicPr>
          <p:cNvPr id="22530" name="Picture 2" descr="https://encrypted-tbn0.gstatic.com/images?q=tbn:ANd9GcQTPudGyMXQhtkzMEmYGS55LClpTcb9xuSy-R-e4uFjCumiQuLprQ"/>
          <p:cNvPicPr>
            <a:picLocks noChangeAspect="1" noChangeArrowheads="1"/>
          </p:cNvPicPr>
          <p:nvPr/>
        </p:nvPicPr>
        <p:blipFill>
          <a:blip r:embed="rId2" cstate="print"/>
          <a:srcRect l="12553" r="7942"/>
          <a:stretch>
            <a:fillRect/>
          </a:stretch>
        </p:blipFill>
        <p:spPr bwMode="auto">
          <a:xfrm>
            <a:off x="5029200" y="2971800"/>
            <a:ext cx="3276600" cy="36384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500"/>
                                        <p:tgtEl>
                                          <p:spTgt spid="3">
                                            <p:txEl>
                                              <p:pRg st="4" end="4"/>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p:txBody>
          <a:bodyPr/>
          <a:lstStyle/>
          <a:p>
            <a:r>
              <a:rPr lang="en-US" dirty="0" smtClean="0">
                <a:solidFill>
                  <a:schemeClr val="accent2">
                    <a:lumMod val="40000"/>
                    <a:lumOff val="60000"/>
                  </a:schemeClr>
                </a:solidFill>
              </a:rPr>
              <a:t>A variety of goods would be available to those shopping in these Italian cities. Also many languages and ideas would be traded freely throughout the streets of these towns. </a:t>
            </a:r>
            <a:endParaRPr lang="en-US" dirty="0">
              <a:solidFill>
                <a:schemeClr val="accent2">
                  <a:lumMod val="40000"/>
                  <a:lumOff val="60000"/>
                </a:schemeClr>
              </a:solidFill>
            </a:endParaRPr>
          </a:p>
        </p:txBody>
      </p:sp>
      <p:pic>
        <p:nvPicPr>
          <p:cNvPr id="21506" name="Picture 2" descr="http://www.grossiflorentino.com/images/03.jpg"/>
          <p:cNvPicPr>
            <a:picLocks noChangeAspect="1" noChangeArrowheads="1"/>
          </p:cNvPicPr>
          <p:nvPr/>
        </p:nvPicPr>
        <p:blipFill>
          <a:blip r:embed="rId2" cstate="print"/>
          <a:srcRect/>
          <a:stretch>
            <a:fillRect/>
          </a:stretch>
        </p:blipFill>
        <p:spPr bwMode="auto">
          <a:xfrm>
            <a:off x="0" y="4188008"/>
            <a:ext cx="9144000" cy="18794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457200" y="914400"/>
            <a:ext cx="8229600" cy="4038600"/>
          </a:xfrm>
        </p:spPr>
        <p:txBody>
          <a:bodyPr/>
          <a:lstStyle/>
          <a:p>
            <a:r>
              <a:rPr lang="en-US" dirty="0" smtClean="0">
                <a:solidFill>
                  <a:schemeClr val="accent2">
                    <a:lumMod val="40000"/>
                    <a:lumOff val="60000"/>
                  </a:schemeClr>
                </a:solidFill>
              </a:rPr>
              <a:t>The Italian cities played two roles in trade.</a:t>
            </a:r>
          </a:p>
          <a:p>
            <a:pPr lvl="1"/>
            <a:r>
              <a:rPr lang="en-US" dirty="0" smtClean="0">
                <a:solidFill>
                  <a:schemeClr val="accent2">
                    <a:lumMod val="40000"/>
                    <a:lumOff val="60000"/>
                  </a:schemeClr>
                </a:solidFill>
              </a:rPr>
              <a:t>A port city, like Genoa or Venice, that would receive goods from Asia and then distribute them by ships and inland to the rest of Europe. </a:t>
            </a:r>
          </a:p>
          <a:p>
            <a:pPr lvl="1"/>
            <a:r>
              <a:rPr lang="en-US" dirty="0" smtClean="0">
                <a:solidFill>
                  <a:schemeClr val="accent2">
                    <a:lumMod val="40000"/>
                    <a:lumOff val="60000"/>
                  </a:schemeClr>
                </a:solidFill>
              </a:rPr>
              <a:t>These towns were also manufacturing centers. </a:t>
            </a:r>
          </a:p>
          <a:p>
            <a:pPr lvl="2"/>
            <a:r>
              <a:rPr lang="en-US" dirty="0" smtClean="0">
                <a:solidFill>
                  <a:schemeClr val="accent2">
                    <a:lumMod val="40000"/>
                    <a:lumOff val="60000"/>
                  </a:schemeClr>
                </a:solidFill>
              </a:rPr>
              <a:t>Venice – Glass</a:t>
            </a:r>
          </a:p>
          <a:p>
            <a:pPr lvl="2"/>
            <a:r>
              <a:rPr lang="en-US" dirty="0" smtClean="0">
                <a:solidFill>
                  <a:schemeClr val="accent2">
                    <a:lumMod val="40000"/>
                    <a:lumOff val="60000"/>
                  </a:schemeClr>
                </a:solidFill>
              </a:rPr>
              <a:t>Milan – Weapons and Silk</a:t>
            </a:r>
          </a:p>
          <a:p>
            <a:pPr lvl="2"/>
            <a:r>
              <a:rPr lang="en-US" dirty="0" smtClean="0">
                <a:solidFill>
                  <a:schemeClr val="accent2">
                    <a:lumMod val="40000"/>
                    <a:lumOff val="60000"/>
                  </a:schemeClr>
                </a:solidFill>
              </a:rPr>
              <a:t>Florence – Weaving Wool into Cloth</a:t>
            </a:r>
            <a:endParaRPr lang="en-US" dirty="0">
              <a:solidFill>
                <a:schemeClr val="accent2">
                  <a:lumMod val="40000"/>
                  <a:lumOff val="60000"/>
                </a:schemeClr>
              </a:solidFill>
            </a:endParaRPr>
          </a:p>
        </p:txBody>
      </p:sp>
      <p:pic>
        <p:nvPicPr>
          <p:cNvPr id="20482" name="Picture 2" descr="http://www.metmuseum.org/toah/images/h2/h2_17.190.730a,b.jpg"/>
          <p:cNvPicPr>
            <a:picLocks noChangeAspect="1" noChangeArrowheads="1"/>
          </p:cNvPicPr>
          <p:nvPr/>
        </p:nvPicPr>
        <p:blipFill>
          <a:blip r:embed="rId2" cstate="print"/>
          <a:srcRect/>
          <a:stretch>
            <a:fillRect/>
          </a:stretch>
        </p:blipFill>
        <p:spPr bwMode="auto">
          <a:xfrm rot="328505">
            <a:off x="7031575" y="4178864"/>
            <a:ext cx="1443789" cy="2110154"/>
          </a:xfrm>
          <a:prstGeom prst="rect">
            <a:avLst/>
          </a:prstGeom>
          <a:noFill/>
        </p:spPr>
      </p:pic>
      <p:pic>
        <p:nvPicPr>
          <p:cNvPr id="20484" name="Picture 4" descr="https://encrypted-tbn2.gstatic.com/images?q=tbn:ANd9GcSFs9ZdaOQLrjVwIWl_QmI8SlpyCPiBWeiA_FX1OIVrnW5Bo8ouyA"/>
          <p:cNvPicPr>
            <a:picLocks noChangeAspect="1" noChangeArrowheads="1"/>
          </p:cNvPicPr>
          <p:nvPr/>
        </p:nvPicPr>
        <p:blipFill>
          <a:blip r:embed="rId3" cstate="print"/>
          <a:srcRect/>
          <a:stretch>
            <a:fillRect/>
          </a:stretch>
        </p:blipFill>
        <p:spPr bwMode="auto">
          <a:xfrm>
            <a:off x="914400" y="5562600"/>
            <a:ext cx="1943100" cy="990600"/>
          </a:xfrm>
          <a:prstGeom prst="rect">
            <a:avLst/>
          </a:prstGeom>
          <a:noFill/>
        </p:spPr>
      </p:pic>
      <p:pic>
        <p:nvPicPr>
          <p:cNvPr id="20486" name="Picture 6" descr="https://encrypted-tbn1.gstatic.com/images?q=tbn:ANd9GcTLf8AIEH1Uo5tAENuj2MHiokfFqDvNjizxUDvtQNFV57Cewvdpsg"/>
          <p:cNvPicPr>
            <a:picLocks noChangeAspect="1" noChangeArrowheads="1"/>
          </p:cNvPicPr>
          <p:nvPr/>
        </p:nvPicPr>
        <p:blipFill>
          <a:blip r:embed="rId4" cstate="print"/>
          <a:srcRect/>
          <a:stretch>
            <a:fillRect/>
          </a:stretch>
        </p:blipFill>
        <p:spPr bwMode="auto">
          <a:xfrm>
            <a:off x="4267200" y="4876800"/>
            <a:ext cx="1828800"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482"/>
                                        </p:tgtEl>
                                        <p:attrNameLst>
                                          <p:attrName>style.visibility</p:attrName>
                                        </p:attrNameLst>
                                      </p:cBhvr>
                                      <p:to>
                                        <p:strVal val="visible"/>
                                      </p:to>
                                    </p:set>
                                    <p:animEffect transition="in" filter="blinds(horizontal)">
                                      <p:cBhvr>
                                        <p:cTn id="27" dur="500"/>
                                        <p:tgtEl>
                                          <p:spTgt spid="2048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0484"/>
                                        </p:tgtEl>
                                        <p:attrNameLst>
                                          <p:attrName>style.visibility</p:attrName>
                                        </p:attrNameLst>
                                      </p:cBhvr>
                                      <p:to>
                                        <p:strVal val="visible"/>
                                      </p:to>
                                    </p:set>
                                    <p:animEffect transition="in" filter="blinds(horizontal)">
                                      <p:cBhvr>
                                        <p:cTn id="32" dur="500"/>
                                        <p:tgtEl>
                                          <p:spTgt spid="2048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0486"/>
                                        </p:tgtEl>
                                        <p:attrNameLst>
                                          <p:attrName>style.visibility</p:attrName>
                                        </p:attrNameLst>
                                      </p:cBhvr>
                                      <p:to>
                                        <p:strVal val="visible"/>
                                      </p:to>
                                    </p:set>
                                    <p:animEffect transition="in" filter="blinds(horizontal)">
                                      <p:cBhvr>
                                        <p:cTn id="37"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40000"/>
                    <a:lumOff val="60000"/>
                  </a:schemeClr>
                </a:solidFill>
              </a:rPr>
              <a:t>The Italian Renaissance</a:t>
            </a:r>
            <a:endParaRPr lang="en-US" dirty="0"/>
          </a:p>
        </p:txBody>
      </p:sp>
      <p:sp>
        <p:nvSpPr>
          <p:cNvPr id="3" name="Content Placeholder 2"/>
          <p:cNvSpPr>
            <a:spLocks noGrp="1"/>
          </p:cNvSpPr>
          <p:nvPr>
            <p:ph idx="1"/>
          </p:nvPr>
        </p:nvSpPr>
        <p:spPr>
          <a:xfrm>
            <a:off x="228600" y="1371600"/>
            <a:ext cx="3200400" cy="5105400"/>
          </a:xfrm>
        </p:spPr>
        <p:txBody>
          <a:bodyPr>
            <a:normAutofit fontScale="92500" lnSpcReduction="10000"/>
          </a:bodyPr>
          <a:lstStyle/>
          <a:p>
            <a:r>
              <a:rPr lang="en-US" dirty="0" smtClean="0">
                <a:solidFill>
                  <a:schemeClr val="accent2">
                    <a:lumMod val="40000"/>
                    <a:lumOff val="60000"/>
                  </a:schemeClr>
                </a:solidFill>
              </a:rPr>
              <a:t>With so much trade it allowed the merchants to become richer and richer. </a:t>
            </a:r>
          </a:p>
          <a:p>
            <a:r>
              <a:rPr lang="en-US" dirty="0" smtClean="0">
                <a:solidFill>
                  <a:schemeClr val="accent2">
                    <a:lumMod val="40000"/>
                    <a:lumOff val="60000"/>
                  </a:schemeClr>
                </a:solidFill>
              </a:rPr>
              <a:t>This wealth let them focus on culture because they no longer needed to focus on survival. </a:t>
            </a:r>
            <a:endParaRPr lang="en-US" dirty="0">
              <a:solidFill>
                <a:schemeClr val="accent2">
                  <a:lumMod val="40000"/>
                  <a:lumOff val="60000"/>
                </a:schemeClr>
              </a:solidFill>
            </a:endParaRPr>
          </a:p>
        </p:txBody>
      </p:sp>
      <p:pic>
        <p:nvPicPr>
          <p:cNvPr id="19458" name="Picture 2" descr="http://www.markville.ss.yrdsb.edu.on.ca/projects/classof2007/16chong/uyede/school_of_athens.jpg"/>
          <p:cNvPicPr>
            <a:picLocks noChangeAspect="1" noChangeArrowheads="1"/>
          </p:cNvPicPr>
          <p:nvPr/>
        </p:nvPicPr>
        <p:blipFill>
          <a:blip r:embed="rId2" cstate="print"/>
          <a:srcRect/>
          <a:stretch>
            <a:fillRect/>
          </a:stretch>
        </p:blipFill>
        <p:spPr bwMode="auto">
          <a:xfrm>
            <a:off x="3581400" y="1828800"/>
            <a:ext cx="5453410" cy="40666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528</TotalTime>
  <Words>2508</Words>
  <Application>Microsoft Office PowerPoint</Application>
  <PresentationFormat>On-screen Show (4:3)</PresentationFormat>
  <Paragraphs>243</Paragraphs>
  <Slides>52</Slides>
  <Notes>2</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The Renaissance and Reformation</vt:lpstr>
      <vt:lpstr>Vocabulary</vt:lpstr>
      <vt:lpstr>Vocabulary</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Italian Renaissance</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Renaissance  Throughout The World</vt:lpstr>
      <vt:lpstr>The Reformation</vt:lpstr>
      <vt:lpstr>The Reformation</vt:lpstr>
      <vt:lpstr>The Reformation</vt:lpstr>
      <vt:lpstr>The Reformation</vt:lpstr>
      <vt:lpstr>The Reformation</vt:lpstr>
      <vt:lpstr>The Reformation</vt:lpstr>
      <vt:lpstr>The Reformation</vt:lpstr>
      <vt:lpstr>The Reformation</vt:lpstr>
      <vt:lpstr>The Reformation</vt:lpstr>
      <vt:lpstr>The Counter Reformation</vt:lpstr>
      <vt:lpstr>The Counter Reformation</vt:lpstr>
      <vt:lpstr>The Reformation</vt:lpstr>
      <vt:lpstr>The Reformation</vt:lpstr>
      <vt:lpstr>The Reformation</vt:lpstr>
    </vt:vector>
  </TitlesOfParts>
  <Company>McGuffey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Renaissance and Reformation</dc:title>
  <dc:creator>litmanc</dc:creator>
  <cp:lastModifiedBy>wolfa</cp:lastModifiedBy>
  <cp:revision>6</cp:revision>
  <dcterms:created xsi:type="dcterms:W3CDTF">2012-11-25T05:00:02Z</dcterms:created>
  <dcterms:modified xsi:type="dcterms:W3CDTF">2012-12-10T17:43:52Z</dcterms:modified>
</cp:coreProperties>
</file>